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12" r:id="rId1"/>
  </p:sldMasterIdLst>
  <p:notesMasterIdLst>
    <p:notesMasterId r:id="rId73"/>
  </p:notesMasterIdLst>
  <p:handoutMasterIdLst>
    <p:handoutMasterId r:id="rId74"/>
  </p:handoutMasterIdLst>
  <p:sldIdLst>
    <p:sldId id="256" r:id="rId2"/>
    <p:sldId id="770" r:id="rId3"/>
    <p:sldId id="646" r:id="rId4"/>
    <p:sldId id="649" r:id="rId5"/>
    <p:sldId id="436" r:id="rId6"/>
    <p:sldId id="648" r:id="rId7"/>
    <p:sldId id="374" r:id="rId8"/>
    <p:sldId id="681" r:id="rId9"/>
    <p:sldId id="771" r:id="rId10"/>
    <p:sldId id="289" r:id="rId11"/>
    <p:sldId id="662" r:id="rId12"/>
    <p:sldId id="663" r:id="rId13"/>
    <p:sldId id="346" r:id="rId14"/>
    <p:sldId id="665" r:id="rId15"/>
    <p:sldId id="664" r:id="rId16"/>
    <p:sldId id="502" r:id="rId17"/>
    <p:sldId id="761" r:id="rId18"/>
    <p:sldId id="763" r:id="rId19"/>
    <p:sldId id="758" r:id="rId20"/>
    <p:sldId id="695" r:id="rId21"/>
    <p:sldId id="697" r:id="rId22"/>
    <p:sldId id="698" r:id="rId23"/>
    <p:sldId id="754" r:id="rId24"/>
    <p:sldId id="755" r:id="rId25"/>
    <p:sldId id="657" r:id="rId26"/>
    <p:sldId id="760" r:id="rId27"/>
    <p:sldId id="353" r:id="rId28"/>
    <p:sldId id="703" r:id="rId29"/>
    <p:sldId id="666" r:id="rId30"/>
    <p:sldId id="667" r:id="rId31"/>
    <p:sldId id="501" r:id="rId32"/>
    <p:sldId id="668" r:id="rId33"/>
    <p:sldId id="671" r:id="rId34"/>
    <p:sldId id="734" r:id="rId35"/>
    <p:sldId id="735" r:id="rId36"/>
    <p:sldId id="732" r:id="rId37"/>
    <p:sldId id="705" r:id="rId38"/>
    <p:sldId id="723" r:id="rId39"/>
    <p:sldId id="736" r:id="rId40"/>
    <p:sldId id="741" r:id="rId41"/>
    <p:sldId id="756" r:id="rId42"/>
    <p:sldId id="710" r:id="rId43"/>
    <p:sldId id="711" r:id="rId44"/>
    <p:sldId id="713" r:id="rId45"/>
    <p:sldId id="714" r:id="rId46"/>
    <p:sldId id="715" r:id="rId47"/>
    <p:sldId id="672" r:id="rId48"/>
    <p:sldId id="717" r:id="rId49"/>
    <p:sldId id="718" r:id="rId50"/>
    <p:sldId id="720" r:id="rId51"/>
    <p:sldId id="676" r:id="rId52"/>
    <p:sldId id="747" r:id="rId53"/>
    <p:sldId id="748" r:id="rId54"/>
    <p:sldId id="766" r:id="rId55"/>
    <p:sldId id="752" r:id="rId56"/>
    <p:sldId id="753" r:id="rId57"/>
    <p:sldId id="730" r:id="rId58"/>
    <p:sldId id="675" r:id="rId59"/>
    <p:sldId id="677" r:id="rId60"/>
    <p:sldId id="764" r:id="rId61"/>
    <p:sldId id="759" r:id="rId62"/>
    <p:sldId id="680" r:id="rId63"/>
    <p:sldId id="458" r:id="rId64"/>
    <p:sldId id="767" r:id="rId65"/>
    <p:sldId id="768" r:id="rId66"/>
    <p:sldId id="683" r:id="rId67"/>
    <p:sldId id="772" r:id="rId68"/>
    <p:sldId id="685" r:id="rId69"/>
    <p:sldId id="686" r:id="rId70"/>
    <p:sldId id="687" r:id="rId71"/>
    <p:sldId id="765" r:id="rId72"/>
  </p:sldIdLst>
  <p:sldSz cx="9144000" cy="6858000" type="screen4x3"/>
  <p:notesSz cx="6797675" cy="9926638"/>
  <p:defaultTextStyle>
    <a:defPPr>
      <a:defRPr lang="en-GB"/>
    </a:defPPr>
    <a:lvl1pPr algn="ctr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400" kern="1200">
        <a:solidFill>
          <a:schemeClr val="bg1"/>
        </a:solidFill>
        <a:latin typeface="Times New Roman" pitchFamily="18" charset="0"/>
        <a:ea typeface="+mn-ea"/>
        <a:cs typeface="+mn-cs"/>
      </a:defRPr>
    </a:lvl1pPr>
    <a:lvl2pPr marL="742950" indent="-285750" algn="ctr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400" kern="1200">
        <a:solidFill>
          <a:schemeClr val="bg1"/>
        </a:solidFill>
        <a:latin typeface="Times New Roman" pitchFamily="18" charset="0"/>
        <a:ea typeface="+mn-ea"/>
        <a:cs typeface="+mn-cs"/>
      </a:defRPr>
    </a:lvl2pPr>
    <a:lvl3pPr marL="1143000" indent="-228600" algn="ctr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400" kern="1200">
        <a:solidFill>
          <a:schemeClr val="bg1"/>
        </a:solidFill>
        <a:latin typeface="Times New Roman" pitchFamily="18" charset="0"/>
        <a:ea typeface="+mn-ea"/>
        <a:cs typeface="+mn-cs"/>
      </a:defRPr>
    </a:lvl3pPr>
    <a:lvl4pPr marL="1600200" indent="-228600" algn="ctr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400" kern="1200">
        <a:solidFill>
          <a:schemeClr val="bg1"/>
        </a:solidFill>
        <a:latin typeface="Times New Roman" pitchFamily="18" charset="0"/>
        <a:ea typeface="+mn-ea"/>
        <a:cs typeface="+mn-cs"/>
      </a:defRPr>
    </a:lvl4pPr>
    <a:lvl5pPr marL="2057400" indent="-228600" algn="ctr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400" kern="1200">
        <a:solidFill>
          <a:schemeClr val="bg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bg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bg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bg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bg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БМА" initials="Б" lastIdx="32" clrIdx="0"/>
  <p:cmAuthor id="1" name="KAV" initials="K" lastIdx="10" clrIdx="1"/>
  <p:cmAuthor id="2" name="user" initials="u" lastIdx="1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3F7FB"/>
    <a:srgbClr val="CC3300"/>
    <a:srgbClr val="009900"/>
    <a:srgbClr val="D8E7F8"/>
    <a:srgbClr val="020202"/>
    <a:srgbClr val="070A93"/>
    <a:srgbClr val="979BD1"/>
    <a:srgbClr val="FFFFD1"/>
    <a:srgbClr val="FFFFDD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6" autoAdjust="0"/>
    <p:restoredTop sz="94438" autoAdjust="0"/>
  </p:normalViewPr>
  <p:slideViewPr>
    <p:cSldViewPr>
      <p:cViewPr varScale="1">
        <p:scale>
          <a:sx n="100" d="100"/>
          <a:sy n="100" d="100"/>
        </p:scale>
        <p:origin x="72" y="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27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4" d="100"/>
        <a:sy n="174" d="100"/>
      </p:scale>
      <p:origin x="0" y="23074"/>
    </p:cViewPr>
  </p:sorterViewPr>
  <p:notesViewPr>
    <p:cSldViewPr>
      <p:cViewPr varScale="1">
        <p:scale>
          <a:sx n="61" d="100"/>
          <a:sy n="61" d="100"/>
        </p:scale>
        <p:origin x="-3259" y="-96"/>
      </p:cViewPr>
      <p:guideLst>
        <p:guide orient="horz" pos="2880"/>
        <p:guide pos="21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B7D49-02D3-40A3-BCCF-F1204D210A68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D29CAF-235C-4AB1-9162-FCD38FF8C1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1148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4" name="AutoShape 2"/>
          <p:cNvSpPr>
            <a:spLocks noChangeArrowheads="1"/>
          </p:cNvSpPr>
          <p:nvPr/>
        </p:nvSpPr>
        <p:spPr bwMode="auto">
          <a:xfrm>
            <a:off x="1" y="0"/>
            <a:ext cx="6799263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1" y="0"/>
            <a:ext cx="6799263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1" y="0"/>
            <a:ext cx="6799263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7" name="AutoShape 5"/>
          <p:cNvSpPr>
            <a:spLocks noChangeArrowheads="1"/>
          </p:cNvSpPr>
          <p:nvPr/>
        </p:nvSpPr>
        <p:spPr bwMode="auto">
          <a:xfrm>
            <a:off x="1" y="0"/>
            <a:ext cx="6799263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8" name="AutoShape 6"/>
          <p:cNvSpPr>
            <a:spLocks noChangeArrowheads="1"/>
          </p:cNvSpPr>
          <p:nvPr/>
        </p:nvSpPr>
        <p:spPr bwMode="auto">
          <a:xfrm>
            <a:off x="1" y="0"/>
            <a:ext cx="6799263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9" name="AutoShape 7"/>
          <p:cNvSpPr>
            <a:spLocks noChangeArrowheads="1"/>
          </p:cNvSpPr>
          <p:nvPr/>
        </p:nvSpPr>
        <p:spPr bwMode="auto">
          <a:xfrm>
            <a:off x="1" y="0"/>
            <a:ext cx="6799263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80" name="AutoShape 8"/>
          <p:cNvSpPr>
            <a:spLocks noChangeArrowheads="1"/>
          </p:cNvSpPr>
          <p:nvPr/>
        </p:nvSpPr>
        <p:spPr bwMode="auto">
          <a:xfrm>
            <a:off x="1" y="0"/>
            <a:ext cx="6799263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81" name="AutoShape 9"/>
          <p:cNvSpPr>
            <a:spLocks noChangeArrowheads="1"/>
          </p:cNvSpPr>
          <p:nvPr/>
        </p:nvSpPr>
        <p:spPr bwMode="auto">
          <a:xfrm>
            <a:off x="1" y="0"/>
            <a:ext cx="6799263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82" name="AutoShape 10"/>
          <p:cNvSpPr>
            <a:spLocks noChangeArrowheads="1"/>
          </p:cNvSpPr>
          <p:nvPr/>
        </p:nvSpPr>
        <p:spPr bwMode="auto">
          <a:xfrm>
            <a:off x="1" y="0"/>
            <a:ext cx="6799263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83" name="AutoShape 11"/>
          <p:cNvSpPr>
            <a:spLocks noChangeArrowheads="1"/>
          </p:cNvSpPr>
          <p:nvPr/>
        </p:nvSpPr>
        <p:spPr bwMode="auto">
          <a:xfrm>
            <a:off x="1" y="0"/>
            <a:ext cx="6799263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0" y="1"/>
            <a:ext cx="2946400" cy="499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3851275" y="1"/>
            <a:ext cx="2946400" cy="499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86" name="Rectangle 1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00113" y="720725"/>
            <a:ext cx="4981575" cy="3736975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87" name="Rectangle 15"/>
          <p:cNvSpPr>
            <a:spLocks noGrp="1" noChangeArrowheads="1"/>
          </p:cNvSpPr>
          <p:nvPr>
            <p:ph type="body"/>
          </p:nvPr>
        </p:nvSpPr>
        <p:spPr bwMode="auto">
          <a:xfrm>
            <a:off x="679450" y="4715710"/>
            <a:ext cx="5422900" cy="4447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  <p:sp>
        <p:nvSpPr>
          <p:cNvPr id="3088" name="Text Box 16"/>
          <p:cNvSpPr txBox="1">
            <a:spLocks noChangeArrowheads="1"/>
          </p:cNvSpPr>
          <p:nvPr/>
        </p:nvSpPr>
        <p:spPr bwMode="auto">
          <a:xfrm>
            <a:off x="0" y="9426656"/>
            <a:ext cx="2946400" cy="499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89" name="Rectangle 17"/>
          <p:cNvSpPr>
            <a:spLocks noGrp="1" noChangeArrowheads="1"/>
          </p:cNvSpPr>
          <p:nvPr>
            <p:ph type="sldNum"/>
          </p:nvPr>
        </p:nvSpPr>
        <p:spPr bwMode="auto">
          <a:xfrm>
            <a:off x="3851275" y="9428242"/>
            <a:ext cx="2928938" cy="47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fld id="{825C74A1-A2D5-42FC-838A-B0E2F993A49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5272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030EE40-453F-4D62-A5B4-C46D43298759}" type="slidenum">
              <a:rPr lang="ru-RU"/>
              <a:pPr/>
              <a:t>1</a:t>
            </a:fld>
            <a:endParaRPr lang="ru-RU" dirty="0"/>
          </a:p>
        </p:txBody>
      </p:sp>
      <p:sp>
        <p:nvSpPr>
          <p:cNvPr id="76801" name="Text Box 1"/>
          <p:cNvSpPr txBox="1">
            <a:spLocks noChangeArrowheads="1"/>
          </p:cNvSpPr>
          <p:nvPr/>
        </p:nvSpPr>
        <p:spPr bwMode="auto">
          <a:xfrm>
            <a:off x="1133476" y="744419"/>
            <a:ext cx="4532313" cy="372209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7680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79450" y="4715709"/>
            <a:ext cx="5424488" cy="44506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6623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TextShape 1"/>
          <p:cNvSpPr txBox="1"/>
          <p:nvPr/>
        </p:nvSpPr>
        <p:spPr>
          <a:xfrm>
            <a:off x="3850589" y="9428743"/>
            <a:ext cx="2945302" cy="495941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  <a:tabLst>
                <a:tab pos="723960" algn="l"/>
                <a:tab pos="1447920" algn="l"/>
                <a:tab pos="2171880" algn="l"/>
                <a:tab pos="2895480" algn="l"/>
              </a:tabLst>
            </a:pPr>
            <a:fld id="{A639D5D4-4220-4F36-AD55-665C82F2057E}" type="slidenum">
              <a:rPr lang="ru-RU" sz="1200" b="0" strike="noStrike" spc="-1">
                <a:solidFill>
                  <a:srgbClr val="000000"/>
                </a:solidFill>
                <a:latin typeface="Arial"/>
                <a:ea typeface="Arial Unicode MS"/>
              </a:rPr>
              <a:pPr algn="r">
                <a:lnSpc>
                  <a:spcPct val="100000"/>
                </a:lnSpc>
                <a:tabLst>
                  <a:tab pos="723960" algn="l"/>
                  <a:tab pos="1447920" algn="l"/>
                  <a:tab pos="2171880" algn="l"/>
                  <a:tab pos="2895480" algn="l"/>
                </a:tabLst>
              </a:pPr>
              <a:t>2</a:t>
            </a:fld>
            <a:endParaRPr lang="ru-RU" sz="1200" b="0" strike="noStrike" spc="-1" dirty="0">
              <a:latin typeface="Times New Roman"/>
            </a:endParaRPr>
          </a:p>
        </p:txBody>
      </p:sp>
      <p:sp>
        <p:nvSpPr>
          <p:cNvPr id="704" name="CustomShape 2"/>
          <p:cNvSpPr/>
          <p:nvPr/>
        </p:nvSpPr>
        <p:spPr>
          <a:xfrm>
            <a:off x="898865" y="721050"/>
            <a:ext cx="4985319" cy="373734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5" name="PlaceHolder 3"/>
          <p:cNvSpPr>
            <a:spLocks noGrp="1"/>
          </p:cNvSpPr>
          <p:nvPr>
            <p:ph type="body"/>
          </p:nvPr>
        </p:nvSpPr>
        <p:spPr>
          <a:xfrm>
            <a:off x="679413" y="4716326"/>
            <a:ext cx="5421369" cy="4447056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ru-RU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6832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/>
            <a:fld id="{C1BBDE17-83B4-4518-A02A-AEE7118432D0}" type="slidenum">
              <a:rPr lang="ru-RU" sz="1200" smtClean="0">
                <a:solidFill>
                  <a:srgbClr val="000000"/>
                </a:solidFill>
                <a:latin typeface="Arial" charset="0"/>
                <a:ea typeface="Arial Unicode MS" pitchFamily="34" charset="-128"/>
              </a:rPr>
              <a:pPr eaLnBrk="1" hangingPunct="1"/>
              <a:t>3</a:t>
            </a:fld>
            <a:endParaRPr lang="ru-RU" sz="1200" dirty="0" smtClean="0">
              <a:solidFill>
                <a:srgbClr val="000000"/>
              </a:solidFill>
              <a:latin typeface="Arial" charset="0"/>
              <a:ea typeface="Arial Unicode MS" pitchFamily="34" charset="-128"/>
            </a:endParaRPr>
          </a:p>
        </p:txBody>
      </p:sp>
      <p:sp>
        <p:nvSpPr>
          <p:cNvPr id="43011" name="Text Box 1"/>
          <p:cNvSpPr txBox="1">
            <a:spLocks noChangeArrowheads="1"/>
          </p:cNvSpPr>
          <p:nvPr/>
        </p:nvSpPr>
        <p:spPr bwMode="auto">
          <a:xfrm>
            <a:off x="898528" y="720612"/>
            <a:ext cx="4987925" cy="373955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2" y="4715710"/>
            <a:ext cx="5421313" cy="44474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113297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</p:spPr>
      </p:sp>
      <p:sp>
        <p:nvSpPr>
          <p:cNvPr id="710" name="PlaceHolder 2"/>
          <p:cNvSpPr>
            <a:spLocks noGrp="1"/>
          </p:cNvSpPr>
          <p:nvPr>
            <p:ph type="body"/>
          </p:nvPr>
        </p:nvSpPr>
        <p:spPr>
          <a:xfrm>
            <a:off x="679770" y="4715153"/>
            <a:ext cx="5437783" cy="4466596"/>
          </a:xfrm>
          <a:prstGeom prst="rect">
            <a:avLst/>
          </a:prstGeom>
        </p:spPr>
        <p:txBody>
          <a:bodyPr>
            <a:noAutofit/>
          </a:bodyPr>
          <a:lstStyle/>
          <a:p>
            <a:pPr marL="216000" indent="-216000">
              <a:lnSpc>
                <a:spcPct val="100000"/>
              </a:lnSpc>
            </a:pPr>
            <a:r>
              <a:rPr lang="ru-RU" sz="2000" b="0" strike="noStrike" spc="-1" dirty="0" smtClean="0">
                <a:latin typeface="Arial"/>
              </a:rPr>
              <a:t> 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711" name="TextShape 3"/>
          <p:cNvSpPr txBox="1"/>
          <p:nvPr/>
        </p:nvSpPr>
        <p:spPr>
          <a:xfrm>
            <a:off x="3850589" y="9428743"/>
            <a:ext cx="2945302" cy="495941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0AD91BD8-5E14-41A6-9D87-0B6F9D07DB78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4</a:t>
            </a:fld>
            <a:endParaRPr lang="ru-RU" sz="1200" b="0" strike="noStrike" spc="-1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56283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21B152D-5600-472F-A1AE-0E5A90CD67A1}" type="slidenum">
              <a:rPr lang="ru-RU"/>
              <a:pPr/>
              <a:t>5</a:t>
            </a:fld>
            <a:endParaRPr lang="ru-RU" dirty="0"/>
          </a:p>
        </p:txBody>
      </p:sp>
      <p:sp>
        <p:nvSpPr>
          <p:cNvPr id="347138" name="Text Box 2"/>
          <p:cNvSpPr txBox="1">
            <a:spLocks noChangeArrowheads="1"/>
          </p:cNvSpPr>
          <p:nvPr/>
        </p:nvSpPr>
        <p:spPr bwMode="auto">
          <a:xfrm>
            <a:off x="1133475" y="720610"/>
            <a:ext cx="4516438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347139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79450" y="4715709"/>
            <a:ext cx="5416550" cy="4442702"/>
          </a:xfrm>
          <a:noFill/>
          <a:ln/>
        </p:spPr>
        <p:txBody>
          <a:bodyPr wrap="none" anchor="ctr"/>
          <a:lstStyle/>
          <a:p>
            <a:endParaRPr lang="ru-RU" sz="1200" dirty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903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/>
            <a:fld id="{C1BBDE17-83B4-4518-A02A-AEE7118432D0}" type="slidenum">
              <a:rPr lang="ru-RU" sz="1200" smtClean="0">
                <a:solidFill>
                  <a:srgbClr val="000000"/>
                </a:solidFill>
                <a:latin typeface="Arial" charset="0"/>
                <a:ea typeface="Arial Unicode MS" pitchFamily="34" charset="-128"/>
              </a:rPr>
              <a:pPr eaLnBrk="1" hangingPunct="1"/>
              <a:t>6</a:t>
            </a:fld>
            <a:endParaRPr lang="ru-RU" sz="1200" dirty="0" smtClean="0">
              <a:solidFill>
                <a:srgbClr val="000000"/>
              </a:solidFill>
              <a:latin typeface="Arial" charset="0"/>
              <a:ea typeface="Arial Unicode MS" pitchFamily="34" charset="-128"/>
            </a:endParaRPr>
          </a:p>
        </p:txBody>
      </p:sp>
      <p:sp>
        <p:nvSpPr>
          <p:cNvPr id="43011" name="Text Box 1"/>
          <p:cNvSpPr txBox="1">
            <a:spLocks noChangeArrowheads="1"/>
          </p:cNvSpPr>
          <p:nvPr/>
        </p:nvSpPr>
        <p:spPr bwMode="auto">
          <a:xfrm>
            <a:off x="898528" y="720612"/>
            <a:ext cx="4987925" cy="373955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2" y="4715710"/>
            <a:ext cx="5421313" cy="44474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113297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BE2E7A1-E3D8-4746-AADF-156E481DDEA7}" type="slidenum">
              <a:rPr lang="ru-RU"/>
              <a:pPr/>
              <a:t>7</a:t>
            </a:fld>
            <a:endParaRPr lang="ru-RU" dirty="0"/>
          </a:p>
        </p:txBody>
      </p:sp>
      <p:sp>
        <p:nvSpPr>
          <p:cNvPr id="236546" name="Text Box 2"/>
          <p:cNvSpPr txBox="1">
            <a:spLocks noChangeArrowheads="1"/>
          </p:cNvSpPr>
          <p:nvPr/>
        </p:nvSpPr>
        <p:spPr bwMode="auto">
          <a:xfrm>
            <a:off x="1133475" y="731721"/>
            <a:ext cx="4527550" cy="374113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236547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79450" y="4715709"/>
            <a:ext cx="5416550" cy="4442702"/>
          </a:xfrm>
          <a:noFill/>
          <a:ln/>
        </p:spPr>
        <p:txBody>
          <a:bodyPr wrap="none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7233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25C74A1-A2D5-42FC-838A-B0E2F993A499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40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TextShape 1"/>
          <p:cNvSpPr txBox="1"/>
          <p:nvPr/>
        </p:nvSpPr>
        <p:spPr>
          <a:xfrm>
            <a:off x="3850589" y="9428743"/>
            <a:ext cx="2945302" cy="495941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tabLst>
                <a:tab pos="723960" algn="l"/>
                <a:tab pos="1447920" algn="l"/>
                <a:tab pos="2171880" algn="l"/>
                <a:tab pos="2895480" algn="l"/>
              </a:tabLst>
            </a:pPr>
            <a:fld id="{A639D5D4-4220-4F36-AD55-665C82F2057E}" type="slidenum">
              <a:rPr lang="ru-RU" sz="1200" spc="-1">
                <a:solidFill>
                  <a:srgbClr val="000000"/>
                </a:solidFill>
                <a:latin typeface="Arial"/>
                <a:ea typeface="Arial Unicode MS"/>
              </a:rPr>
              <a:pPr algn="r">
                <a:tabLst>
                  <a:tab pos="723960" algn="l"/>
                  <a:tab pos="1447920" algn="l"/>
                  <a:tab pos="2171880" algn="l"/>
                  <a:tab pos="2895480" algn="l"/>
                </a:tabLst>
              </a:pPr>
              <a:t>9</a:t>
            </a:fld>
            <a:endParaRPr lang="ru-RU" sz="1200" spc="-1" dirty="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704" name="CustomShape 2"/>
          <p:cNvSpPr/>
          <p:nvPr/>
        </p:nvSpPr>
        <p:spPr>
          <a:xfrm>
            <a:off x="898865" y="721050"/>
            <a:ext cx="4985319" cy="373734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5" name="PlaceHolder 3"/>
          <p:cNvSpPr>
            <a:spLocks noGrp="1"/>
          </p:cNvSpPr>
          <p:nvPr>
            <p:ph type="body"/>
          </p:nvPr>
        </p:nvSpPr>
        <p:spPr>
          <a:xfrm>
            <a:off x="679413" y="4716326"/>
            <a:ext cx="5421369" cy="4447056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ru-RU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097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613E76E-19D8-4BAE-B382-6803C0D3FD6B}" type="slidenum">
              <a:rPr lang="ru-RU"/>
              <a:pPr/>
              <a:t>10</a:t>
            </a:fld>
            <a:endParaRPr lang="ru-RU" dirty="0"/>
          </a:p>
        </p:txBody>
      </p:sp>
      <p:sp>
        <p:nvSpPr>
          <p:cNvPr id="110593" name="Text Box 1"/>
          <p:cNvSpPr txBox="1">
            <a:spLocks noChangeArrowheads="1"/>
          </p:cNvSpPr>
          <p:nvPr/>
        </p:nvSpPr>
        <p:spPr bwMode="auto">
          <a:xfrm>
            <a:off x="1133476" y="720610"/>
            <a:ext cx="4518025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1059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79450" y="4715709"/>
            <a:ext cx="5424488" cy="44506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indent="0" algn="just">
              <a:buClr>
                <a:schemeClr val="accent2">
                  <a:lumMod val="75000"/>
                </a:schemeClr>
              </a:buClr>
              <a:buFont typeface="Wingdings" pitchFamily="2" charset="2"/>
              <a:buNone/>
            </a:pPr>
            <a:endParaRPr lang="ru-RU" sz="12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610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613E76E-19D8-4BAE-B382-6803C0D3FD6B}" type="slidenum">
              <a:rPr lang="ru-RU"/>
              <a:pPr/>
              <a:t>11</a:t>
            </a:fld>
            <a:endParaRPr lang="ru-RU" dirty="0"/>
          </a:p>
        </p:txBody>
      </p:sp>
      <p:sp>
        <p:nvSpPr>
          <p:cNvPr id="110593" name="Text Box 1"/>
          <p:cNvSpPr txBox="1">
            <a:spLocks noChangeArrowheads="1"/>
          </p:cNvSpPr>
          <p:nvPr/>
        </p:nvSpPr>
        <p:spPr bwMode="auto">
          <a:xfrm>
            <a:off x="1133476" y="720610"/>
            <a:ext cx="4518025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1059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79450" y="4715709"/>
            <a:ext cx="5424488" cy="44506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indent="0" algn="just">
              <a:buClr>
                <a:schemeClr val="accent2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Times New Roman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65610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613E76E-19D8-4BAE-B382-6803C0D3FD6B}" type="slidenum">
              <a:rPr lang="ru-RU"/>
              <a:pPr/>
              <a:t>12</a:t>
            </a:fld>
            <a:endParaRPr lang="ru-RU"/>
          </a:p>
        </p:txBody>
      </p:sp>
      <p:sp>
        <p:nvSpPr>
          <p:cNvPr id="110593" name="Text Box 1"/>
          <p:cNvSpPr txBox="1">
            <a:spLocks noChangeArrowheads="1"/>
          </p:cNvSpPr>
          <p:nvPr/>
        </p:nvSpPr>
        <p:spPr bwMode="auto">
          <a:xfrm>
            <a:off x="1133476" y="720610"/>
            <a:ext cx="4518025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059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79450" y="4715709"/>
            <a:ext cx="5424488" cy="44506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indent="0" algn="just">
              <a:buClr>
                <a:schemeClr val="accent2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5610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80793F4-F309-461C-85C7-A9D4839EA135}" type="slidenum">
              <a:rPr lang="ru-RU"/>
              <a:pPr/>
              <a:t>13</a:t>
            </a:fld>
            <a:endParaRPr lang="ru-RU"/>
          </a:p>
        </p:txBody>
      </p:sp>
      <p:sp>
        <p:nvSpPr>
          <p:cNvPr id="188418" name="Text Box 2"/>
          <p:cNvSpPr txBox="1">
            <a:spLocks noChangeArrowheads="1"/>
          </p:cNvSpPr>
          <p:nvPr/>
        </p:nvSpPr>
        <p:spPr bwMode="auto">
          <a:xfrm>
            <a:off x="1133475" y="736482"/>
            <a:ext cx="4530725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8419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79450" y="4715709"/>
            <a:ext cx="5416550" cy="4442702"/>
          </a:xfrm>
          <a:noFill/>
          <a:ln/>
        </p:spPr>
        <p:txBody>
          <a:bodyPr wrap="none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7470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613E76E-19D8-4BAE-B382-6803C0D3FD6B}" type="slidenum">
              <a:rPr lang="ru-RU"/>
              <a:pPr/>
              <a:t>14</a:t>
            </a:fld>
            <a:endParaRPr lang="ru-RU"/>
          </a:p>
        </p:txBody>
      </p:sp>
      <p:sp>
        <p:nvSpPr>
          <p:cNvPr id="110593" name="Text Box 1"/>
          <p:cNvSpPr txBox="1">
            <a:spLocks noChangeArrowheads="1"/>
          </p:cNvSpPr>
          <p:nvPr/>
        </p:nvSpPr>
        <p:spPr bwMode="auto">
          <a:xfrm>
            <a:off x="1133476" y="720610"/>
            <a:ext cx="4518025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059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79450" y="4715709"/>
            <a:ext cx="5424488" cy="44506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indent="0" algn="just">
              <a:buClr>
                <a:schemeClr val="accent2">
                  <a:lumMod val="75000"/>
                </a:schemeClr>
              </a:buClr>
              <a:buFont typeface="Wingdings" pitchFamily="2" charset="2"/>
              <a:buNone/>
            </a:pPr>
            <a:endParaRPr lang="ru-RU" sz="12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6102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80793F4-F309-461C-85C7-A9D4839EA135}" type="slidenum">
              <a:rPr lang="ru-RU"/>
              <a:pPr/>
              <a:t>15</a:t>
            </a:fld>
            <a:endParaRPr lang="ru-RU"/>
          </a:p>
        </p:txBody>
      </p:sp>
      <p:sp>
        <p:nvSpPr>
          <p:cNvPr id="188418" name="Text Box 2"/>
          <p:cNvSpPr txBox="1">
            <a:spLocks noChangeArrowheads="1"/>
          </p:cNvSpPr>
          <p:nvPr/>
        </p:nvSpPr>
        <p:spPr bwMode="auto">
          <a:xfrm>
            <a:off x="1133475" y="736482"/>
            <a:ext cx="4530725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8419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79450" y="4715709"/>
            <a:ext cx="5416550" cy="4442702"/>
          </a:xfrm>
          <a:noFill/>
          <a:ln/>
        </p:spPr>
        <p:txBody>
          <a:bodyPr wrap="none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7470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4511AF-CFD8-4C68-84E1-EA5D025C82E9}" type="slidenum">
              <a:rPr lang="ru-RU"/>
              <a:pPr/>
              <a:t>16</a:t>
            </a:fld>
            <a:endParaRPr lang="ru-RU"/>
          </a:p>
        </p:txBody>
      </p:sp>
      <p:sp>
        <p:nvSpPr>
          <p:cNvPr id="361474" name="Text Box 2"/>
          <p:cNvSpPr txBox="1">
            <a:spLocks noChangeArrowheads="1"/>
          </p:cNvSpPr>
          <p:nvPr/>
        </p:nvSpPr>
        <p:spPr bwMode="auto">
          <a:xfrm>
            <a:off x="1133476" y="736482"/>
            <a:ext cx="4532313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61475" name="Text Box 3"/>
          <p:cNvSpPr txBox="1">
            <a:spLocks noGrp="1" noChangeArrowheads="1"/>
          </p:cNvSpPr>
          <p:nvPr>
            <p:ph type="body"/>
          </p:nvPr>
        </p:nvSpPr>
        <p:spPr>
          <a:xfrm>
            <a:off x="679450" y="4715710"/>
            <a:ext cx="5416550" cy="4439527"/>
          </a:xfrm>
          <a:ln/>
        </p:spPr>
        <p:txBody>
          <a:bodyPr wrap="none" anchor="ctr"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2682219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4511AF-CFD8-4C68-84E1-EA5D025C82E9}" type="slidenum">
              <a:rPr lang="ru-RU"/>
              <a:pPr/>
              <a:t>17</a:t>
            </a:fld>
            <a:endParaRPr lang="ru-RU"/>
          </a:p>
        </p:txBody>
      </p:sp>
      <p:sp>
        <p:nvSpPr>
          <p:cNvPr id="361474" name="Text Box 2"/>
          <p:cNvSpPr txBox="1">
            <a:spLocks noChangeArrowheads="1"/>
          </p:cNvSpPr>
          <p:nvPr/>
        </p:nvSpPr>
        <p:spPr bwMode="auto">
          <a:xfrm>
            <a:off x="1133476" y="736482"/>
            <a:ext cx="4532313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61475" name="Text Box 3"/>
          <p:cNvSpPr txBox="1">
            <a:spLocks noGrp="1" noChangeArrowheads="1"/>
          </p:cNvSpPr>
          <p:nvPr>
            <p:ph type="body"/>
          </p:nvPr>
        </p:nvSpPr>
        <p:spPr>
          <a:xfrm>
            <a:off x="679450" y="4715710"/>
            <a:ext cx="5416550" cy="4439527"/>
          </a:xfrm>
          <a:ln/>
        </p:spPr>
        <p:txBody>
          <a:bodyPr wrap="none" anchor="ctr"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2682219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3977007-2E49-4814-B7C4-961216794D50}" type="slidenum">
              <a:rPr lang="ru-RU"/>
              <a:pPr/>
              <a:t>18</a:t>
            </a:fld>
            <a:endParaRPr lang="ru-RU"/>
          </a:p>
        </p:txBody>
      </p:sp>
      <p:sp>
        <p:nvSpPr>
          <p:cNvPr id="239618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8525" y="720725"/>
            <a:ext cx="4984750" cy="3738563"/>
          </a:xfrm>
          <a:ln/>
        </p:spPr>
      </p:sp>
      <p:sp>
        <p:nvSpPr>
          <p:cNvPr id="239619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679450" y="4715709"/>
            <a:ext cx="5424488" cy="4450638"/>
          </a:xfrm>
          <a:noFill/>
          <a:ln/>
        </p:spPr>
        <p:txBody>
          <a:bodyPr wrap="none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65679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/>
            <a:fld id="{14AF6033-4B3C-4827-BB05-FB28C275D9DD}" type="slidenum">
              <a:rPr lang="ru-RU" sz="1200" smtClean="0">
                <a:solidFill>
                  <a:srgbClr val="000000"/>
                </a:solidFill>
                <a:latin typeface="Arial" charset="0"/>
                <a:ea typeface="Arial Unicode MS" pitchFamily="34" charset="-128"/>
              </a:rPr>
              <a:pPr eaLnBrk="1" hangingPunct="1"/>
              <a:t>19</a:t>
            </a:fld>
            <a:endParaRPr lang="ru-RU" sz="1200" smtClean="0">
              <a:solidFill>
                <a:srgbClr val="000000"/>
              </a:solidFill>
              <a:latin typeface="Arial" charset="0"/>
              <a:ea typeface="Arial Unicode MS" pitchFamily="34" charset="-128"/>
            </a:endParaRPr>
          </a:p>
        </p:txBody>
      </p:sp>
      <p:sp>
        <p:nvSpPr>
          <p:cNvPr id="46083" name="Text Box 1"/>
          <p:cNvSpPr txBox="1">
            <a:spLocks noChangeArrowheads="1"/>
          </p:cNvSpPr>
          <p:nvPr/>
        </p:nvSpPr>
        <p:spPr bwMode="auto">
          <a:xfrm>
            <a:off x="898527" y="720612"/>
            <a:ext cx="4987925" cy="373955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3" y="4715711"/>
            <a:ext cx="5426075" cy="445063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dirty="0" smtClean="0"/>
              <a:t> </a:t>
            </a:r>
            <a:endParaRPr lang="ru-RU" dirty="0" smtClean="0"/>
          </a:p>
          <a:p>
            <a:r>
              <a:rPr lang="ru-RU" dirty="0" smtClean="0"/>
              <a:t> </a:t>
            </a:r>
          </a:p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5543134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/>
            <a:fld id="{438A684E-E6D2-4687-A130-C03E3AE520C8}" type="slidenum">
              <a:rPr lang="ru-RU" sz="1200" smtClean="0">
                <a:solidFill>
                  <a:srgbClr val="000000"/>
                </a:solidFill>
                <a:latin typeface="Arial" charset="0"/>
                <a:ea typeface="Arial Unicode MS" pitchFamily="34" charset="-128"/>
              </a:rPr>
              <a:pPr eaLnBrk="1" hangingPunct="1"/>
              <a:t>20</a:t>
            </a:fld>
            <a:endParaRPr lang="ru-RU" sz="1200" smtClean="0">
              <a:solidFill>
                <a:srgbClr val="000000"/>
              </a:solidFill>
              <a:latin typeface="Arial" charset="0"/>
              <a:ea typeface="Arial Unicode MS" pitchFamily="34" charset="-128"/>
            </a:endParaRPr>
          </a:p>
        </p:txBody>
      </p:sp>
      <p:sp>
        <p:nvSpPr>
          <p:cNvPr id="48131" name="Text Box 1"/>
          <p:cNvSpPr txBox="1">
            <a:spLocks noChangeArrowheads="1"/>
          </p:cNvSpPr>
          <p:nvPr/>
        </p:nvSpPr>
        <p:spPr bwMode="auto">
          <a:xfrm>
            <a:off x="898527" y="720612"/>
            <a:ext cx="4987925" cy="373955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32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1" y="4715710"/>
            <a:ext cx="5421313" cy="44474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009516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4511AF-CFD8-4C68-84E1-EA5D025C82E9}" type="slidenum">
              <a:rPr lang="ru-RU"/>
              <a:pPr/>
              <a:t>21</a:t>
            </a:fld>
            <a:endParaRPr lang="ru-RU"/>
          </a:p>
        </p:txBody>
      </p:sp>
      <p:sp>
        <p:nvSpPr>
          <p:cNvPr id="361474" name="Text Box 2"/>
          <p:cNvSpPr txBox="1">
            <a:spLocks noChangeArrowheads="1"/>
          </p:cNvSpPr>
          <p:nvPr/>
        </p:nvSpPr>
        <p:spPr bwMode="auto">
          <a:xfrm>
            <a:off x="1133476" y="736482"/>
            <a:ext cx="4532313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61475" name="Text Box 3"/>
          <p:cNvSpPr txBox="1">
            <a:spLocks noGrp="1" noChangeArrowheads="1"/>
          </p:cNvSpPr>
          <p:nvPr>
            <p:ph type="body"/>
          </p:nvPr>
        </p:nvSpPr>
        <p:spPr>
          <a:xfrm>
            <a:off x="679450" y="4715710"/>
            <a:ext cx="5416550" cy="4439527"/>
          </a:xfrm>
          <a:ln/>
        </p:spPr>
        <p:txBody>
          <a:bodyPr wrap="none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78695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9pPr>
          </a:lstStyle>
          <a:p>
            <a:pPr eaLnBrk="1" hangingPunct="1"/>
            <a:fld id="{75C5049F-581C-4636-B9C7-B4B2EA12FA84}" type="slidenum">
              <a:rPr lang="ru-RU" sz="1200" smtClean="0">
                <a:solidFill>
                  <a:srgbClr val="000000"/>
                </a:solidFill>
                <a:latin typeface="Arial" charset="0"/>
                <a:ea typeface="Arial Unicode MS" pitchFamily="34" charset="-128"/>
              </a:rPr>
              <a:pPr eaLnBrk="1" hangingPunct="1"/>
              <a:t>22</a:t>
            </a:fld>
            <a:endParaRPr lang="ru-RU" sz="1200" smtClean="0">
              <a:solidFill>
                <a:srgbClr val="000000"/>
              </a:solidFill>
              <a:latin typeface="Arial" charset="0"/>
              <a:ea typeface="Arial Unicode MS" pitchFamily="34" charset="-128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1133741" y="736482"/>
            <a:ext cx="4531783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body"/>
          </p:nvPr>
        </p:nvSpPr>
        <p:spPr>
          <a:xfrm>
            <a:off x="679610" y="4715710"/>
            <a:ext cx="5416227" cy="443952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0580462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4511AF-CFD8-4C68-84E1-EA5D025C82E9}" type="slidenum">
              <a:rPr lang="ru-RU"/>
              <a:pPr/>
              <a:t>23</a:t>
            </a:fld>
            <a:endParaRPr lang="ru-RU"/>
          </a:p>
        </p:txBody>
      </p:sp>
      <p:sp>
        <p:nvSpPr>
          <p:cNvPr id="361474" name="Text Box 2"/>
          <p:cNvSpPr txBox="1">
            <a:spLocks noChangeArrowheads="1"/>
          </p:cNvSpPr>
          <p:nvPr/>
        </p:nvSpPr>
        <p:spPr bwMode="auto">
          <a:xfrm>
            <a:off x="1133476" y="736482"/>
            <a:ext cx="4532313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61475" name="Text Box 3"/>
          <p:cNvSpPr txBox="1">
            <a:spLocks noGrp="1" noChangeArrowheads="1"/>
          </p:cNvSpPr>
          <p:nvPr>
            <p:ph type="body"/>
          </p:nvPr>
        </p:nvSpPr>
        <p:spPr>
          <a:xfrm>
            <a:off x="679450" y="4715710"/>
            <a:ext cx="5416550" cy="4439527"/>
          </a:xfrm>
          <a:ln/>
        </p:spPr>
        <p:txBody>
          <a:bodyPr wrap="none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78695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4511AF-CFD8-4C68-84E1-EA5D025C82E9}" type="slidenum">
              <a:rPr lang="ru-RU"/>
              <a:pPr/>
              <a:t>24</a:t>
            </a:fld>
            <a:endParaRPr lang="ru-RU"/>
          </a:p>
        </p:txBody>
      </p:sp>
      <p:sp>
        <p:nvSpPr>
          <p:cNvPr id="361474" name="Text Box 2"/>
          <p:cNvSpPr txBox="1">
            <a:spLocks noChangeArrowheads="1"/>
          </p:cNvSpPr>
          <p:nvPr/>
        </p:nvSpPr>
        <p:spPr bwMode="auto">
          <a:xfrm>
            <a:off x="1133476" y="736482"/>
            <a:ext cx="4532313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61475" name="Text Box 3"/>
          <p:cNvSpPr txBox="1">
            <a:spLocks noGrp="1" noChangeArrowheads="1"/>
          </p:cNvSpPr>
          <p:nvPr>
            <p:ph type="body"/>
          </p:nvPr>
        </p:nvSpPr>
        <p:spPr>
          <a:xfrm>
            <a:off x="679450" y="4715710"/>
            <a:ext cx="5416550" cy="4439527"/>
          </a:xfrm>
          <a:ln/>
        </p:spPr>
        <p:txBody>
          <a:bodyPr wrap="none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78695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0113" y="720725"/>
            <a:ext cx="4981575" cy="3736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25C74A1-A2D5-42FC-838A-B0E2F993A499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3279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0113" y="720725"/>
            <a:ext cx="4981575" cy="3736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25C74A1-A2D5-42FC-838A-B0E2F993A499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1165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C87FD5B-7DDD-4113-8CB8-18762FBC56BA}" type="slidenum">
              <a:rPr lang="ru-RU"/>
              <a:pPr/>
              <a:t>27</a:t>
            </a:fld>
            <a:endParaRPr lang="ru-RU"/>
          </a:p>
        </p:txBody>
      </p:sp>
      <p:sp>
        <p:nvSpPr>
          <p:cNvPr id="200706" name="Text Box 2"/>
          <p:cNvSpPr txBox="1">
            <a:spLocks noChangeArrowheads="1"/>
          </p:cNvSpPr>
          <p:nvPr/>
        </p:nvSpPr>
        <p:spPr bwMode="auto">
          <a:xfrm>
            <a:off x="1133476" y="715849"/>
            <a:ext cx="4511675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0707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79450" y="4715709"/>
            <a:ext cx="5416550" cy="4442702"/>
          </a:xfrm>
          <a:noFill/>
          <a:ln/>
        </p:spPr>
        <p:txBody>
          <a:bodyPr wrap="none" anchor="ctr"/>
          <a:lstStyle/>
          <a:p>
            <a:pPr marL="0" indent="0" algn="l">
              <a:buClr>
                <a:schemeClr val="accent2">
                  <a:lumMod val="75000"/>
                </a:schemeClr>
              </a:buClr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200" dirty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9620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0113" y="720725"/>
            <a:ext cx="4981575" cy="3736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25C74A1-A2D5-42FC-838A-B0E2F993A499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4095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C87FD5B-7DDD-4113-8CB8-18762FBC56BA}" type="slidenum">
              <a:rPr lang="ru-RU"/>
              <a:pPr/>
              <a:t>29</a:t>
            </a:fld>
            <a:endParaRPr lang="ru-RU"/>
          </a:p>
        </p:txBody>
      </p:sp>
      <p:sp>
        <p:nvSpPr>
          <p:cNvPr id="200706" name="Text Box 2"/>
          <p:cNvSpPr txBox="1">
            <a:spLocks noChangeArrowheads="1"/>
          </p:cNvSpPr>
          <p:nvPr/>
        </p:nvSpPr>
        <p:spPr bwMode="auto">
          <a:xfrm>
            <a:off x="1133476" y="715849"/>
            <a:ext cx="4511675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0707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79450" y="4715709"/>
            <a:ext cx="5416550" cy="4442702"/>
          </a:xfrm>
          <a:noFill/>
          <a:ln/>
        </p:spPr>
        <p:txBody>
          <a:bodyPr wrap="none" anchor="ctr"/>
          <a:lstStyle/>
          <a:p>
            <a:pPr marL="0" indent="0" algn="l">
              <a:buClr>
                <a:schemeClr val="accent2">
                  <a:lumMod val="75000"/>
                </a:schemeClr>
              </a:buClr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200" dirty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9620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/>
            <a:fld id="{75AB86A6-9DE1-46A1-8C8E-B0C90FFCC4F8}" type="slidenum">
              <a:rPr lang="ru-RU" sz="1200" smtClean="0">
                <a:solidFill>
                  <a:srgbClr val="000000"/>
                </a:solidFill>
                <a:latin typeface="Arial" charset="0"/>
                <a:ea typeface="Arial Unicode MS" pitchFamily="34" charset="-128"/>
              </a:rPr>
              <a:pPr eaLnBrk="1" hangingPunct="1"/>
              <a:t>30</a:t>
            </a:fld>
            <a:endParaRPr lang="ru-RU" sz="1200" smtClean="0">
              <a:solidFill>
                <a:srgbClr val="000000"/>
              </a:solidFill>
              <a:latin typeface="Arial" charset="0"/>
              <a:ea typeface="Arial Unicode MS" pitchFamily="34" charset="-128"/>
            </a:endParaRPr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1133476" y="736482"/>
            <a:ext cx="4532313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0" y="4715710"/>
            <a:ext cx="5416550" cy="443952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98871390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/>
            <a:fld id="{75AB86A6-9DE1-46A1-8C8E-B0C90FFCC4F8}" type="slidenum">
              <a:rPr lang="ru-RU" sz="1200" smtClean="0">
                <a:solidFill>
                  <a:srgbClr val="000000"/>
                </a:solidFill>
                <a:latin typeface="Arial" charset="0"/>
                <a:ea typeface="Arial Unicode MS" pitchFamily="34" charset="-128"/>
              </a:rPr>
              <a:pPr eaLnBrk="1" hangingPunct="1"/>
              <a:t>31</a:t>
            </a:fld>
            <a:endParaRPr lang="ru-RU" sz="1200" smtClean="0">
              <a:solidFill>
                <a:srgbClr val="000000"/>
              </a:solidFill>
              <a:latin typeface="Arial" charset="0"/>
              <a:ea typeface="Arial Unicode MS" pitchFamily="34" charset="-128"/>
            </a:endParaRPr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1133476" y="736482"/>
            <a:ext cx="4532313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0" y="4715710"/>
            <a:ext cx="5416550" cy="443952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9887139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/>
            <a:fld id="{75AB86A6-9DE1-46A1-8C8E-B0C90FFCC4F8}" type="slidenum">
              <a:rPr lang="ru-RU" sz="1200" smtClean="0">
                <a:solidFill>
                  <a:srgbClr val="000000"/>
                </a:solidFill>
                <a:latin typeface="Arial" charset="0"/>
                <a:ea typeface="Arial Unicode MS" pitchFamily="34" charset="-128"/>
              </a:rPr>
              <a:pPr eaLnBrk="1" hangingPunct="1"/>
              <a:t>32</a:t>
            </a:fld>
            <a:endParaRPr lang="ru-RU" sz="1200" smtClean="0">
              <a:solidFill>
                <a:srgbClr val="000000"/>
              </a:solidFill>
              <a:latin typeface="Arial" charset="0"/>
              <a:ea typeface="Arial Unicode MS" pitchFamily="34" charset="-128"/>
            </a:endParaRPr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1133476" y="736482"/>
            <a:ext cx="4532313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0" y="4715710"/>
            <a:ext cx="5416550" cy="443952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9887139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/>
            <a:fld id="{75AB86A6-9DE1-46A1-8C8E-B0C90FFCC4F8}" type="slidenum">
              <a:rPr lang="ru-RU" sz="1200" smtClean="0">
                <a:solidFill>
                  <a:srgbClr val="000000"/>
                </a:solidFill>
                <a:latin typeface="Arial" charset="0"/>
                <a:ea typeface="Arial Unicode MS" pitchFamily="34" charset="-128"/>
              </a:rPr>
              <a:pPr eaLnBrk="1" hangingPunct="1"/>
              <a:t>33</a:t>
            </a:fld>
            <a:endParaRPr lang="ru-RU" sz="1200" smtClean="0">
              <a:solidFill>
                <a:srgbClr val="000000"/>
              </a:solidFill>
              <a:latin typeface="Arial" charset="0"/>
              <a:ea typeface="Arial Unicode MS" pitchFamily="34" charset="-128"/>
            </a:endParaRPr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1133476" y="736482"/>
            <a:ext cx="4532313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0" y="4715710"/>
            <a:ext cx="5416550" cy="443952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98871390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/>
            <a:fld id="{75AB86A6-9DE1-46A1-8C8E-B0C90FFCC4F8}" type="slidenum">
              <a:rPr lang="ru-RU" sz="1200" smtClean="0">
                <a:solidFill>
                  <a:srgbClr val="000000"/>
                </a:solidFill>
                <a:latin typeface="Arial" charset="0"/>
                <a:ea typeface="Arial Unicode MS" pitchFamily="34" charset="-128"/>
              </a:rPr>
              <a:pPr eaLnBrk="1" hangingPunct="1"/>
              <a:t>34</a:t>
            </a:fld>
            <a:endParaRPr lang="ru-RU" sz="1200" smtClean="0">
              <a:solidFill>
                <a:srgbClr val="000000"/>
              </a:solidFill>
              <a:latin typeface="Arial" charset="0"/>
              <a:ea typeface="Arial Unicode MS" pitchFamily="34" charset="-128"/>
            </a:endParaRPr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1133476" y="736482"/>
            <a:ext cx="4532313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0" y="4715710"/>
            <a:ext cx="5416550" cy="443952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9887139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0113" y="720725"/>
            <a:ext cx="4981575" cy="3736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25C74A1-A2D5-42FC-838A-B0E2F993A499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46256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0113" y="720725"/>
            <a:ext cx="4981575" cy="3736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25C74A1-A2D5-42FC-838A-B0E2F993A499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46256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0113" y="720725"/>
            <a:ext cx="4981575" cy="3736975"/>
          </a:xfrm>
          <a:ln/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dirty="0" smtClean="0"/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/>
            <a:fld id="{48DD2142-DF97-42DD-9BA5-AEE6BFF7AF51}" type="slidenum">
              <a:rPr lang="ru-RU" sz="1200" smtClean="0">
                <a:solidFill>
                  <a:srgbClr val="000000"/>
                </a:solidFill>
                <a:latin typeface="Arial" charset="0"/>
                <a:ea typeface="Arial Unicode MS" pitchFamily="34" charset="-128"/>
              </a:rPr>
              <a:pPr eaLnBrk="1" hangingPunct="1"/>
              <a:t>37</a:t>
            </a:fld>
            <a:endParaRPr lang="ru-RU" sz="1200" smtClean="0">
              <a:solidFill>
                <a:srgbClr val="000000"/>
              </a:solidFill>
              <a:latin typeface="Arial" charset="0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345282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0113" y="720725"/>
            <a:ext cx="4978400" cy="37338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dirty="0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/>
            <a:fld id="{3E644910-DADB-48DB-AAF2-9E886B88FF8A}" type="slidenum">
              <a:rPr lang="ru-RU" sz="1200" smtClean="0">
                <a:solidFill>
                  <a:srgbClr val="000000"/>
                </a:solidFill>
                <a:latin typeface="Arial" charset="0"/>
                <a:ea typeface="Arial Unicode MS" pitchFamily="34" charset="-128"/>
              </a:rPr>
              <a:pPr eaLnBrk="1" hangingPunct="1"/>
              <a:t>38</a:t>
            </a:fld>
            <a:endParaRPr lang="ru-RU" sz="1200" smtClean="0">
              <a:solidFill>
                <a:srgbClr val="000000"/>
              </a:solidFill>
              <a:latin typeface="Arial" charset="0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677592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0113" y="720725"/>
            <a:ext cx="4981575" cy="3736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25C74A1-A2D5-42FC-838A-B0E2F993A499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11652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0113" y="720725"/>
            <a:ext cx="4978400" cy="3733800"/>
          </a:xfrm>
          <a:ln/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dirty="0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/>
            <a:fld id="{7A8F4CA0-4511-4C1C-888A-DA1703A6E329}" type="slidenum">
              <a:rPr lang="ru-RU" sz="1200" smtClean="0">
                <a:solidFill>
                  <a:srgbClr val="000000"/>
                </a:solidFill>
                <a:latin typeface="Arial" charset="0"/>
                <a:ea typeface="Arial Unicode MS" pitchFamily="34" charset="-128"/>
              </a:rPr>
              <a:pPr eaLnBrk="1" hangingPunct="1"/>
              <a:t>40</a:t>
            </a:fld>
            <a:endParaRPr lang="ru-RU" sz="1200" smtClean="0">
              <a:solidFill>
                <a:srgbClr val="000000"/>
              </a:solidFill>
              <a:latin typeface="Arial" charset="0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487679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0113" y="720725"/>
            <a:ext cx="4978400" cy="3733800"/>
          </a:xfrm>
          <a:ln/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dirty="0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/>
            <a:fld id="{7A8F4CA0-4511-4C1C-888A-DA1703A6E329}" type="slidenum">
              <a:rPr lang="ru-RU" sz="1200" smtClean="0">
                <a:solidFill>
                  <a:srgbClr val="000000"/>
                </a:solidFill>
                <a:latin typeface="Arial" charset="0"/>
                <a:ea typeface="Arial Unicode MS" pitchFamily="34" charset="-128"/>
              </a:rPr>
              <a:pPr eaLnBrk="1" hangingPunct="1"/>
              <a:t>41</a:t>
            </a:fld>
            <a:endParaRPr lang="ru-RU" sz="1200" smtClean="0">
              <a:solidFill>
                <a:srgbClr val="000000"/>
              </a:solidFill>
              <a:latin typeface="Arial" charset="0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244753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0113" y="720725"/>
            <a:ext cx="4978400" cy="3733800"/>
          </a:xfrm>
          <a:ln/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dirty="0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/>
            <a:fld id="{7A8F4CA0-4511-4C1C-888A-DA1703A6E329}" type="slidenum">
              <a:rPr lang="ru-RU" sz="1200" smtClean="0">
                <a:solidFill>
                  <a:srgbClr val="000000"/>
                </a:solidFill>
                <a:latin typeface="Arial" charset="0"/>
                <a:ea typeface="Arial Unicode MS" pitchFamily="34" charset="-128"/>
              </a:rPr>
              <a:pPr eaLnBrk="1" hangingPunct="1"/>
              <a:t>42</a:t>
            </a:fld>
            <a:endParaRPr lang="ru-RU" sz="1200" smtClean="0">
              <a:solidFill>
                <a:srgbClr val="000000"/>
              </a:solidFill>
              <a:latin typeface="Arial" charset="0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244753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0113" y="720725"/>
            <a:ext cx="4978400" cy="3733800"/>
          </a:xfrm>
          <a:ln/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85725" indent="276225" algn="just"/>
            <a:endParaRPr lang="ru-RU" sz="1200" dirty="0" smtClean="0"/>
          </a:p>
          <a:p>
            <a:pPr marL="85725" indent="276225" algn="just"/>
            <a:r>
              <a:rPr lang="ru-RU" sz="1200" dirty="0" smtClean="0"/>
              <a:t>    </a:t>
            </a:r>
          </a:p>
          <a:p>
            <a:endParaRPr lang="ru-RU" dirty="0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/>
            <a:fld id="{7A8F4CA0-4511-4C1C-888A-DA1703A6E329}" type="slidenum">
              <a:rPr lang="ru-RU" sz="1200" smtClean="0">
                <a:solidFill>
                  <a:srgbClr val="000000"/>
                </a:solidFill>
                <a:latin typeface="Arial" charset="0"/>
                <a:ea typeface="Arial Unicode MS" pitchFamily="34" charset="-128"/>
              </a:rPr>
              <a:pPr eaLnBrk="1" hangingPunct="1"/>
              <a:t>43</a:t>
            </a:fld>
            <a:endParaRPr lang="ru-RU" sz="1200" smtClean="0">
              <a:solidFill>
                <a:srgbClr val="000000"/>
              </a:solidFill>
              <a:latin typeface="Arial" charset="0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767877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0113" y="720725"/>
            <a:ext cx="4978400" cy="3733800"/>
          </a:xfrm>
          <a:ln/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/>
            <a:fld id="{7A8F4CA0-4511-4C1C-888A-DA1703A6E329}" type="slidenum">
              <a:rPr lang="ru-RU" sz="1200" smtClean="0">
                <a:solidFill>
                  <a:srgbClr val="000000"/>
                </a:solidFill>
                <a:latin typeface="Arial" charset="0"/>
                <a:ea typeface="Arial Unicode MS" pitchFamily="34" charset="-128"/>
              </a:rPr>
              <a:pPr eaLnBrk="1" hangingPunct="1"/>
              <a:t>44</a:t>
            </a:fld>
            <a:endParaRPr lang="ru-RU" sz="1200" smtClean="0">
              <a:solidFill>
                <a:srgbClr val="000000"/>
              </a:solidFill>
              <a:latin typeface="Arial" charset="0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388748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0113" y="720725"/>
            <a:ext cx="4978400" cy="3733800"/>
          </a:xfrm>
          <a:ln/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/>
            <a:fld id="{7A8F4CA0-4511-4C1C-888A-DA1703A6E329}" type="slidenum">
              <a:rPr lang="ru-RU" sz="1200" smtClean="0">
                <a:solidFill>
                  <a:srgbClr val="000000"/>
                </a:solidFill>
                <a:latin typeface="Arial" charset="0"/>
                <a:ea typeface="Arial Unicode MS" pitchFamily="34" charset="-128"/>
              </a:rPr>
              <a:pPr eaLnBrk="1" hangingPunct="1"/>
              <a:t>45</a:t>
            </a:fld>
            <a:endParaRPr lang="ru-RU" sz="1200" smtClean="0">
              <a:solidFill>
                <a:srgbClr val="000000"/>
              </a:solidFill>
              <a:latin typeface="Arial" charset="0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5074919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0113" y="720725"/>
            <a:ext cx="4978400" cy="3733800"/>
          </a:xfrm>
          <a:ln/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/>
            <a:fld id="{7A8F4CA0-4511-4C1C-888A-DA1703A6E329}" type="slidenum">
              <a:rPr lang="ru-RU" sz="1200" smtClean="0">
                <a:solidFill>
                  <a:srgbClr val="000000"/>
                </a:solidFill>
                <a:latin typeface="Arial" charset="0"/>
                <a:ea typeface="Arial Unicode MS" pitchFamily="34" charset="-128"/>
              </a:rPr>
              <a:pPr eaLnBrk="1" hangingPunct="1"/>
              <a:t>46</a:t>
            </a:fld>
            <a:endParaRPr lang="ru-RU" sz="1200" smtClean="0">
              <a:solidFill>
                <a:srgbClr val="000000"/>
              </a:solidFill>
              <a:latin typeface="Arial" charset="0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526644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/>
            <a:fld id="{75AB86A6-9DE1-46A1-8C8E-B0C90FFCC4F8}" type="slidenum">
              <a:rPr lang="ru-RU" sz="1200" smtClean="0">
                <a:solidFill>
                  <a:srgbClr val="000000"/>
                </a:solidFill>
                <a:latin typeface="Arial" charset="0"/>
                <a:ea typeface="Arial Unicode MS" pitchFamily="34" charset="-128"/>
              </a:rPr>
              <a:pPr eaLnBrk="1" hangingPunct="1"/>
              <a:t>47</a:t>
            </a:fld>
            <a:endParaRPr lang="ru-RU" sz="1200" smtClean="0">
              <a:solidFill>
                <a:srgbClr val="000000"/>
              </a:solidFill>
              <a:latin typeface="Arial" charset="0"/>
              <a:ea typeface="Arial Unicode MS" pitchFamily="34" charset="-128"/>
            </a:endParaRPr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1133476" y="736482"/>
            <a:ext cx="4532313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0" y="4715710"/>
            <a:ext cx="5416550" cy="443952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98871390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/>
            <a:fld id="{906A19A9-45EB-48A8-A05C-9389091104B5}" type="slidenum">
              <a:rPr lang="ru-RU" sz="1200" smtClean="0">
                <a:solidFill>
                  <a:srgbClr val="000000"/>
                </a:solidFill>
                <a:latin typeface="Arial" charset="0"/>
                <a:ea typeface="Arial Unicode MS" pitchFamily="34" charset="-128"/>
              </a:rPr>
              <a:pPr eaLnBrk="1" hangingPunct="1"/>
              <a:t>49</a:t>
            </a:fld>
            <a:endParaRPr lang="ru-RU" sz="1200" smtClean="0">
              <a:solidFill>
                <a:srgbClr val="000000"/>
              </a:solidFill>
              <a:latin typeface="Arial" charset="0"/>
              <a:ea typeface="Arial Unicode MS" pitchFamily="34" charset="-128"/>
            </a:endParaRPr>
          </a:p>
        </p:txBody>
      </p:sp>
      <p:sp>
        <p:nvSpPr>
          <p:cNvPr id="69635" name="Text Box 1"/>
          <p:cNvSpPr txBox="1">
            <a:spLocks noChangeArrowheads="1"/>
          </p:cNvSpPr>
          <p:nvPr/>
        </p:nvSpPr>
        <p:spPr bwMode="auto">
          <a:xfrm>
            <a:off x="898525" y="720610"/>
            <a:ext cx="4986338" cy="373796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9636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1" y="4715710"/>
            <a:ext cx="5421313" cy="444746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67039504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/>
            <a:fld id="{24C769D9-176D-416F-B692-CBD9D4B88DC5}" type="slidenum">
              <a:rPr lang="ru-RU" sz="1200" smtClean="0">
                <a:solidFill>
                  <a:srgbClr val="000000"/>
                </a:solidFill>
                <a:latin typeface="Arial" charset="0"/>
                <a:ea typeface="Arial Unicode MS" pitchFamily="34" charset="-128"/>
              </a:rPr>
              <a:pPr eaLnBrk="1" hangingPunct="1"/>
              <a:t>50</a:t>
            </a:fld>
            <a:endParaRPr lang="ru-RU" sz="1200" smtClean="0">
              <a:solidFill>
                <a:srgbClr val="000000"/>
              </a:solidFill>
              <a:latin typeface="Arial" charset="0"/>
              <a:ea typeface="Arial Unicode MS" pitchFamily="34" charset="-128"/>
            </a:endParaRPr>
          </a:p>
        </p:txBody>
      </p:sp>
      <p:sp>
        <p:nvSpPr>
          <p:cNvPr id="70659" name="Text Box 1"/>
          <p:cNvSpPr txBox="1">
            <a:spLocks noChangeArrowheads="1"/>
          </p:cNvSpPr>
          <p:nvPr/>
        </p:nvSpPr>
        <p:spPr bwMode="auto">
          <a:xfrm>
            <a:off x="898525" y="720610"/>
            <a:ext cx="4986338" cy="373796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0660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1" y="4715710"/>
            <a:ext cx="5421313" cy="444746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59307184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0113" y="720725"/>
            <a:ext cx="4981575" cy="3736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25C74A1-A2D5-42FC-838A-B0E2F993A499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46256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BF159AD-55E6-4F89-8FF3-8A49A4066C1E}" type="slidenum">
              <a:rPr lang="ru-RU"/>
              <a:pPr/>
              <a:t>52</a:t>
            </a:fld>
            <a:endParaRPr lang="ru-RU" dirty="0"/>
          </a:p>
        </p:txBody>
      </p:sp>
      <p:sp>
        <p:nvSpPr>
          <p:cNvPr id="382978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8525" y="720725"/>
            <a:ext cx="4984750" cy="3738563"/>
          </a:xfrm>
          <a:ln/>
        </p:spPr>
      </p:sp>
      <p:sp>
        <p:nvSpPr>
          <p:cNvPr id="382979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679450" y="4715709"/>
            <a:ext cx="5424488" cy="4450638"/>
          </a:xfrm>
          <a:noFill/>
          <a:ln/>
        </p:spPr>
        <p:txBody>
          <a:bodyPr wrap="none" anchor="ctr"/>
          <a:lstStyle/>
          <a:p>
            <a:pPr marL="0" indent="0" algn="l">
              <a:buClr>
                <a:srgbClr val="C00000"/>
              </a:buClr>
              <a:buSzPct val="160000"/>
              <a:buFont typeface="Wingdings" pitchFamily="2" charset="2"/>
              <a:buNone/>
            </a:pPr>
            <a:r>
              <a:rPr lang="ru-RU" sz="1200" b="1" i="1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 </a:t>
            </a:r>
            <a:endParaRPr lang="ru-RU" sz="1200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51044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FED6312-4786-458C-99D2-3BCB2A88C880}" type="slidenum">
              <a:rPr lang="ru-RU"/>
              <a:pPr/>
              <a:t>53</a:t>
            </a:fld>
            <a:endParaRPr lang="ru-RU" dirty="0"/>
          </a:p>
        </p:txBody>
      </p:sp>
      <p:sp>
        <p:nvSpPr>
          <p:cNvPr id="385026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8525" y="720725"/>
            <a:ext cx="4984750" cy="3738563"/>
          </a:xfrm>
          <a:ln/>
        </p:spPr>
      </p:sp>
      <p:sp>
        <p:nvSpPr>
          <p:cNvPr id="385027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679450" y="4715709"/>
            <a:ext cx="5424488" cy="4450638"/>
          </a:xfrm>
          <a:noFill/>
          <a:ln/>
        </p:spPr>
        <p:txBody>
          <a:bodyPr wrap="none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564361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FED6312-4786-458C-99D2-3BCB2A88C880}" type="slidenum">
              <a:rPr lang="ru-RU"/>
              <a:pPr/>
              <a:t>54</a:t>
            </a:fld>
            <a:endParaRPr lang="ru-RU" dirty="0"/>
          </a:p>
        </p:txBody>
      </p:sp>
      <p:sp>
        <p:nvSpPr>
          <p:cNvPr id="385026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8525" y="720725"/>
            <a:ext cx="4984750" cy="3738563"/>
          </a:xfrm>
          <a:ln/>
        </p:spPr>
      </p:sp>
      <p:sp>
        <p:nvSpPr>
          <p:cNvPr id="385027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679450" y="4715709"/>
            <a:ext cx="5424488" cy="4450638"/>
          </a:xfrm>
          <a:noFill/>
          <a:ln/>
        </p:spPr>
        <p:txBody>
          <a:bodyPr wrap="none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564361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4BD0512-8BD3-49C5-AA43-E8A686784AEA}" type="slidenum">
              <a:rPr lang="ru-RU"/>
              <a:pPr/>
              <a:t>55</a:t>
            </a:fld>
            <a:endParaRPr lang="ru-RU" dirty="0"/>
          </a:p>
        </p:txBody>
      </p:sp>
      <p:sp>
        <p:nvSpPr>
          <p:cNvPr id="387074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8525" y="720725"/>
            <a:ext cx="4984750" cy="3738563"/>
          </a:xfrm>
          <a:ln/>
        </p:spPr>
      </p:sp>
      <p:sp>
        <p:nvSpPr>
          <p:cNvPr id="387075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679450" y="4715709"/>
            <a:ext cx="5424488" cy="4450638"/>
          </a:xfrm>
          <a:noFill/>
          <a:ln/>
        </p:spPr>
        <p:txBody>
          <a:bodyPr wrap="none" anchor="ctr"/>
          <a:lstStyle/>
          <a:p>
            <a:pPr marL="0" indent="0" algn="l">
              <a:buClr>
                <a:schemeClr val="accent2">
                  <a:lumMod val="75000"/>
                </a:schemeClr>
              </a:buClr>
              <a:buFont typeface="Wingdings" pitchFamily="2" charset="2"/>
              <a:buNone/>
            </a:pPr>
            <a:endParaRPr lang="ru-RU" sz="1200" dirty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55261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25C74A1-A2D5-42FC-838A-B0E2F993A499}" type="slidenum">
              <a:rPr lang="ru-RU" smtClean="0"/>
              <a:pPr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55916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25C74A1-A2D5-42FC-838A-B0E2F993A499}" type="slidenum">
              <a:rPr lang="ru-RU" smtClean="0"/>
              <a:pPr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4009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0113" y="720725"/>
            <a:ext cx="4981575" cy="3736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25C74A1-A2D5-42FC-838A-B0E2F993A499}" type="slidenum">
              <a:rPr lang="ru-RU" smtClean="0"/>
              <a:pPr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46256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0113" y="720725"/>
            <a:ext cx="4981575" cy="3736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25C74A1-A2D5-42FC-838A-B0E2F993A499}" type="slidenum">
              <a:rPr lang="ru-RU" smtClean="0"/>
              <a:pPr/>
              <a:t>59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946256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0113" y="720725"/>
            <a:ext cx="4981575" cy="3736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25C74A1-A2D5-42FC-838A-B0E2F993A499}" type="slidenum">
              <a:rPr lang="ru-RU" smtClean="0"/>
              <a:pPr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46256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0113" y="720725"/>
            <a:ext cx="4981575" cy="3736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946256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TextShape 1"/>
          <p:cNvSpPr txBox="1"/>
          <p:nvPr/>
        </p:nvSpPr>
        <p:spPr>
          <a:xfrm>
            <a:off x="3850589" y="9428743"/>
            <a:ext cx="2945302" cy="495941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  <a:tabLst>
                <a:tab pos="723960" algn="l"/>
                <a:tab pos="1447920" algn="l"/>
                <a:tab pos="2171880" algn="l"/>
                <a:tab pos="2895480" algn="l"/>
              </a:tabLst>
            </a:pPr>
            <a:fld id="{A639D5D4-4220-4F36-AD55-665C82F2057E}" type="slidenum">
              <a:rPr lang="ru-RU" sz="1200" b="0" strike="noStrike" spc="-1">
                <a:solidFill>
                  <a:srgbClr val="000000"/>
                </a:solidFill>
                <a:latin typeface="Arial"/>
                <a:ea typeface="Arial Unicode MS"/>
              </a:rPr>
              <a:pPr algn="r">
                <a:lnSpc>
                  <a:spcPct val="100000"/>
                </a:lnSpc>
                <a:tabLst>
                  <a:tab pos="723960" algn="l"/>
                  <a:tab pos="1447920" algn="l"/>
                  <a:tab pos="2171880" algn="l"/>
                  <a:tab pos="2895480" algn="l"/>
                </a:tabLst>
              </a:pPr>
              <a:t>62</a:t>
            </a:fld>
            <a:endParaRPr lang="ru-RU" sz="1200" b="0" strike="noStrike" spc="-1" dirty="0">
              <a:latin typeface="Times New Roman"/>
            </a:endParaRPr>
          </a:p>
        </p:txBody>
      </p:sp>
      <p:sp>
        <p:nvSpPr>
          <p:cNvPr id="704" name="CustomShape 2"/>
          <p:cNvSpPr/>
          <p:nvPr/>
        </p:nvSpPr>
        <p:spPr>
          <a:xfrm>
            <a:off x="898865" y="721050"/>
            <a:ext cx="4985319" cy="373734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5" name="PlaceHolder 3"/>
          <p:cNvSpPr>
            <a:spLocks noGrp="1"/>
          </p:cNvSpPr>
          <p:nvPr>
            <p:ph type="body"/>
          </p:nvPr>
        </p:nvSpPr>
        <p:spPr>
          <a:xfrm>
            <a:off x="679413" y="4716326"/>
            <a:ext cx="5421369" cy="4447056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ru-RU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154214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B90DB29-05DD-496D-8375-2A1DDA8E2FC2}" type="slidenum">
              <a:rPr lang="ru-RU"/>
              <a:pPr/>
              <a:t>63</a:t>
            </a:fld>
            <a:endParaRPr lang="ru-RU" dirty="0"/>
          </a:p>
        </p:txBody>
      </p:sp>
      <p:sp>
        <p:nvSpPr>
          <p:cNvPr id="391170" name="Text Box 2"/>
          <p:cNvSpPr txBox="1">
            <a:spLocks noChangeArrowheads="1"/>
          </p:cNvSpPr>
          <p:nvPr/>
        </p:nvSpPr>
        <p:spPr bwMode="auto">
          <a:xfrm>
            <a:off x="1133475" y="736482"/>
            <a:ext cx="4530725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391171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79450" y="4715709"/>
            <a:ext cx="5416550" cy="4442702"/>
          </a:xfrm>
          <a:noFill/>
          <a:ln/>
        </p:spPr>
        <p:txBody>
          <a:bodyPr wrap="none" anchor="ctr"/>
          <a:lstStyle/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pPr marL="457200" indent="-457200" algn="l">
              <a:buClr>
                <a:schemeClr val="accent2">
                  <a:lumMod val="75000"/>
                </a:schemeClr>
              </a:buClr>
              <a:buFont typeface="Wingdings" pitchFamily="2" charset="2"/>
              <a:buChar char="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 b="1" dirty="0" smtClean="0">
                <a:solidFill>
                  <a:srgbClr val="C00000"/>
                </a:solidFill>
                <a:latin typeface="Cambria" pitchFamily="18" charset="0"/>
              </a:rPr>
              <a:t>за 30 минут и за 5 минут </a:t>
            </a:r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до окончания экзамена</a:t>
            </a:r>
          </a:p>
          <a:p>
            <a:pPr algn="l">
              <a:buClr>
                <a:schemeClr val="accent2">
                  <a:lumMod val="75000"/>
                </a:schemeClr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 b="1" i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уведомить</a:t>
            </a:r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участников ГИА-9 о скором завершении </a:t>
            </a:r>
          </a:p>
          <a:p>
            <a:pPr algn="l">
              <a:buClr>
                <a:schemeClr val="accent2">
                  <a:lumMod val="75000"/>
                </a:schemeClr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экзамена и о необходимости перенести ответы из</a:t>
            </a:r>
          </a:p>
          <a:p>
            <a:pPr algn="l">
              <a:buClr>
                <a:schemeClr val="accent2">
                  <a:lumMod val="75000"/>
                </a:schemeClr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черновиков, текстов работы в бланки ответов</a:t>
            </a: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538519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B90DB29-05DD-496D-8375-2A1DDA8E2FC2}" type="slidenum">
              <a:rPr lang="ru-RU"/>
              <a:pPr/>
              <a:t>64</a:t>
            </a:fld>
            <a:endParaRPr lang="ru-RU" dirty="0"/>
          </a:p>
        </p:txBody>
      </p:sp>
      <p:sp>
        <p:nvSpPr>
          <p:cNvPr id="391170" name="Text Box 2"/>
          <p:cNvSpPr txBox="1">
            <a:spLocks noChangeArrowheads="1"/>
          </p:cNvSpPr>
          <p:nvPr/>
        </p:nvSpPr>
        <p:spPr bwMode="auto">
          <a:xfrm>
            <a:off x="1133475" y="736482"/>
            <a:ext cx="4530725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391171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79450" y="4715709"/>
            <a:ext cx="5416550" cy="4442702"/>
          </a:xfrm>
          <a:noFill/>
          <a:ln/>
        </p:spPr>
        <p:txBody>
          <a:bodyPr wrap="none" anchor="ctr"/>
          <a:lstStyle/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pPr marL="457200" indent="-457200" algn="l">
              <a:buClr>
                <a:schemeClr val="accent2">
                  <a:lumMod val="75000"/>
                </a:schemeClr>
              </a:buClr>
              <a:buFont typeface="Wingdings" pitchFamily="2" charset="2"/>
              <a:buChar char="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 b="1" dirty="0" smtClean="0">
                <a:solidFill>
                  <a:srgbClr val="C00000"/>
                </a:solidFill>
                <a:latin typeface="Cambria" pitchFamily="18" charset="0"/>
              </a:rPr>
              <a:t>за 30 минут и за 5 минут </a:t>
            </a:r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до окончания экзамена</a:t>
            </a:r>
          </a:p>
          <a:p>
            <a:pPr algn="l">
              <a:buClr>
                <a:schemeClr val="accent2">
                  <a:lumMod val="75000"/>
                </a:schemeClr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 b="1" i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уведомить</a:t>
            </a:r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участников ГИА-9 о скором завершении </a:t>
            </a:r>
          </a:p>
          <a:p>
            <a:pPr algn="l">
              <a:buClr>
                <a:schemeClr val="accent2">
                  <a:lumMod val="75000"/>
                </a:schemeClr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экзамена и о необходимости перенести ответы из</a:t>
            </a:r>
          </a:p>
          <a:p>
            <a:pPr algn="l">
              <a:buClr>
                <a:schemeClr val="accent2">
                  <a:lumMod val="75000"/>
                </a:schemeClr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черновиков, текстов работы в бланки ответов</a:t>
            </a: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538519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B90DB29-05DD-496D-8375-2A1DDA8E2FC2}" type="slidenum">
              <a:rPr lang="ru-RU"/>
              <a:pPr/>
              <a:t>65</a:t>
            </a:fld>
            <a:endParaRPr lang="ru-RU" dirty="0"/>
          </a:p>
        </p:txBody>
      </p:sp>
      <p:sp>
        <p:nvSpPr>
          <p:cNvPr id="391170" name="Text Box 2"/>
          <p:cNvSpPr txBox="1">
            <a:spLocks noChangeArrowheads="1"/>
          </p:cNvSpPr>
          <p:nvPr/>
        </p:nvSpPr>
        <p:spPr bwMode="auto">
          <a:xfrm>
            <a:off x="1133475" y="736482"/>
            <a:ext cx="4530725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391171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79450" y="4715709"/>
            <a:ext cx="5416550" cy="4442702"/>
          </a:xfrm>
          <a:noFill/>
          <a:ln/>
        </p:spPr>
        <p:txBody>
          <a:bodyPr wrap="none" anchor="ctr"/>
          <a:lstStyle/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pPr marL="457200" indent="-457200" algn="l">
              <a:buClr>
                <a:schemeClr val="accent2">
                  <a:lumMod val="75000"/>
                </a:schemeClr>
              </a:buClr>
              <a:buFont typeface="Wingdings" pitchFamily="2" charset="2"/>
              <a:buChar char="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 b="1" dirty="0" smtClean="0">
                <a:solidFill>
                  <a:srgbClr val="C00000"/>
                </a:solidFill>
                <a:latin typeface="Cambria" pitchFamily="18" charset="0"/>
              </a:rPr>
              <a:t>за 30 минут и за 5 минут </a:t>
            </a:r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до окончания экзамена</a:t>
            </a:r>
          </a:p>
          <a:p>
            <a:pPr algn="l">
              <a:buClr>
                <a:schemeClr val="accent2">
                  <a:lumMod val="75000"/>
                </a:schemeClr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 b="1" i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уведомить</a:t>
            </a:r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участников ГИА-9 о скором завершении </a:t>
            </a:r>
          </a:p>
          <a:p>
            <a:pPr algn="l">
              <a:buClr>
                <a:schemeClr val="accent2">
                  <a:lumMod val="75000"/>
                </a:schemeClr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экзамена и о необходимости перенести ответы из</a:t>
            </a:r>
          </a:p>
          <a:p>
            <a:pPr algn="l">
              <a:buClr>
                <a:schemeClr val="accent2">
                  <a:lumMod val="75000"/>
                </a:schemeClr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черновиков, текстов работы в бланки ответов</a:t>
            </a: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sz="1200" b="1" i="1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538519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4BD0512-8BD3-49C5-AA43-E8A686784AEA}" type="slidenum">
              <a:rPr lang="ru-RU"/>
              <a:pPr/>
              <a:t>66</a:t>
            </a:fld>
            <a:endParaRPr lang="ru-RU" dirty="0"/>
          </a:p>
        </p:txBody>
      </p:sp>
      <p:sp>
        <p:nvSpPr>
          <p:cNvPr id="387074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8525" y="720725"/>
            <a:ext cx="4984750" cy="3738563"/>
          </a:xfrm>
          <a:ln/>
        </p:spPr>
      </p:sp>
      <p:sp>
        <p:nvSpPr>
          <p:cNvPr id="387075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679450" y="4715709"/>
            <a:ext cx="5424488" cy="4450638"/>
          </a:xfrm>
          <a:noFill/>
          <a:ln/>
        </p:spPr>
        <p:txBody>
          <a:bodyPr wrap="none" anchor="ctr"/>
          <a:lstStyle/>
          <a:p>
            <a:pPr marL="0" indent="0" algn="l">
              <a:buClr>
                <a:schemeClr val="accent2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Times New Roman" pitchFamily="18" charset="0"/>
              </a:rPr>
              <a:t> </a:t>
            </a:r>
            <a:endParaRPr lang="ru-RU" sz="1200" dirty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55261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25C74A1-A2D5-42FC-838A-B0E2F993A499}" type="slidenum">
              <a:rPr lang="ru-RU" smtClean="0">
                <a:solidFill>
                  <a:prstClr val="white"/>
                </a:solidFill>
              </a:rPr>
              <a:pPr/>
              <a:t>67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79394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25C74A1-A2D5-42FC-838A-B0E2F993A499}" type="slidenum">
              <a:rPr lang="ru-RU" smtClean="0"/>
              <a:pPr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93479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25C74A1-A2D5-42FC-838A-B0E2F993A499}" type="slidenum">
              <a:rPr lang="ru-RU" smtClean="0"/>
              <a:pPr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07675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4BD0512-8BD3-49C5-AA43-E8A686784AEA}" type="slidenum">
              <a:rPr lang="ru-RU"/>
              <a:pPr/>
              <a:t>70</a:t>
            </a:fld>
            <a:endParaRPr lang="ru-RU" dirty="0"/>
          </a:p>
        </p:txBody>
      </p:sp>
      <p:sp>
        <p:nvSpPr>
          <p:cNvPr id="387074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8525" y="720725"/>
            <a:ext cx="4984750" cy="3738563"/>
          </a:xfrm>
          <a:ln/>
        </p:spPr>
      </p:sp>
      <p:sp>
        <p:nvSpPr>
          <p:cNvPr id="387075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679450" y="4715709"/>
            <a:ext cx="5424488" cy="4450638"/>
          </a:xfrm>
          <a:noFill/>
          <a:ln/>
        </p:spPr>
        <p:txBody>
          <a:bodyPr wrap="none" anchor="ctr"/>
          <a:lstStyle/>
          <a:p>
            <a:pPr marL="0" indent="0" algn="l">
              <a:buClr>
                <a:schemeClr val="accent2">
                  <a:lumMod val="75000"/>
                </a:schemeClr>
              </a:buClr>
              <a:buFont typeface="Wingdings" pitchFamily="2" charset="2"/>
              <a:buNone/>
            </a:pPr>
            <a:endParaRPr lang="ru-RU" sz="1200" dirty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55261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21E7341-D129-4B15-B9B8-AF60FEAFDF3E}" type="slidenum">
              <a:rPr lang="ru-RU"/>
              <a:pPr/>
              <a:t>71</a:t>
            </a:fld>
            <a:endParaRPr lang="ru-RU"/>
          </a:p>
        </p:txBody>
      </p:sp>
      <p:sp>
        <p:nvSpPr>
          <p:cNvPr id="395266" name="Text Box 2"/>
          <p:cNvSpPr txBox="1">
            <a:spLocks noChangeArrowheads="1"/>
          </p:cNvSpPr>
          <p:nvPr/>
        </p:nvSpPr>
        <p:spPr bwMode="auto">
          <a:xfrm>
            <a:off x="1133475" y="736482"/>
            <a:ext cx="4530725" cy="37395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95267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79450" y="4715709"/>
            <a:ext cx="5416550" cy="4442702"/>
          </a:xfrm>
          <a:noFill/>
          <a:ln/>
        </p:spPr>
        <p:txBody>
          <a:bodyPr wrap="none" anchor="ctr"/>
          <a:lstStyle/>
          <a:p>
            <a:pPr algn="l"/>
            <a:endParaRPr lang="ru-RU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252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F12A873-9A8F-47F1-84C9-534D06D96692}" type="datetime4">
              <a:rPr lang="en-US" smtClean="0"/>
              <a:pPr/>
              <a:t>March 21, 2025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6470041-1E6F-4E1D-B423-204488685C03}" type="datetime4">
              <a:rPr lang="en-US" smtClean="0"/>
              <a:pPr/>
              <a:t>March 21, 2025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5C0C6D9-0E6D-4371-8C13-54298CEFD508}" type="datetime4">
              <a:rPr lang="en-US" smtClean="0"/>
              <a:pPr/>
              <a:t>March 21, 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D72F-9812-44AF-B359-59DE809DB7EA}" type="datetime4">
              <a:rPr lang="en-US" smtClean="0"/>
              <a:pPr/>
              <a:t>March 21, 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E78F7-833F-4B73-A025-5CA82DCC7C6D}" type="datetime4">
              <a:rPr lang="en-US" smtClean="0"/>
              <a:pPr/>
              <a:t>March 21, 2025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3EDCFA7-C37C-4956-9047-0DEC68EBF7AE}" type="datetime4">
              <a:rPr lang="en-US" smtClean="0"/>
              <a:pPr/>
              <a:t>March 21, 2025</a:t>
            </a:fld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E61E7-88D0-4430-B15D-775F48A7EEEC}" type="datetime4">
              <a:rPr lang="en-US" smtClean="0"/>
              <a:pPr/>
              <a:t>March 21, 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8023B69-1E44-492E-8539-6114546FADDB}" type="datetime4">
              <a:rPr lang="en-US" smtClean="0"/>
              <a:pPr/>
              <a:t>March 21, 2025</a:t>
            </a:fld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90601BB-2EE0-487B-9D0C-3643CE57E94D}" type="datetime4">
              <a:rPr lang="en-US" smtClean="0"/>
              <a:pPr/>
              <a:t>March 21, 2025</a:t>
            </a:fld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AFDF3-82F3-482D-A1F6-A951F13F1652}" type="datetime4">
              <a:rPr lang="en-US" smtClean="0"/>
              <a:pPr/>
              <a:t>March 21, 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085CC-6BC1-4D2C-8E81-81FA9E437227}" type="datetime4">
              <a:rPr lang="en-US" smtClean="0"/>
              <a:pPr/>
              <a:t>March 21, 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shapka"/>
          <p:cNvPicPr>
            <a:picLocks noChangeAspect="1" noChangeArrowheads="1"/>
          </p:cNvPicPr>
          <p:nvPr userDrawn="1"/>
        </p:nvPicPr>
        <p:blipFill>
          <a:blip r:embed="rId2" cstate="print"/>
          <a:srcRect t="20197" b="5771"/>
          <a:stretch>
            <a:fillRect/>
          </a:stretch>
        </p:blipFill>
        <p:spPr bwMode="auto">
          <a:xfrm>
            <a:off x="1066800" y="0"/>
            <a:ext cx="7543800" cy="566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5"/>
          <p:cNvSpPr>
            <a:spLocks noChangeShapeType="1"/>
          </p:cNvSpPr>
          <p:nvPr userDrawn="1"/>
        </p:nvSpPr>
        <p:spPr bwMode="auto">
          <a:xfrm>
            <a:off x="0" y="609600"/>
            <a:ext cx="9144000" cy="0"/>
          </a:xfrm>
          <a:prstGeom prst="line">
            <a:avLst/>
          </a:prstGeom>
          <a:noFill/>
          <a:ln w="76200">
            <a:solidFill>
              <a:srgbClr val="FF9933"/>
            </a:solidFill>
            <a:round/>
            <a:headEnd/>
            <a:tailEnd/>
          </a:ln>
        </p:spPr>
        <p:txBody>
          <a:bodyPr/>
          <a:lstStyle/>
          <a:p>
            <a:pPr algn="l">
              <a:buClrTx/>
              <a:buSzTx/>
              <a:buFontTx/>
              <a:buNone/>
              <a:defRPr/>
            </a:pPr>
            <a:endParaRPr lang="ru-RU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" name="Line 6"/>
          <p:cNvSpPr>
            <a:spLocks noChangeShapeType="1"/>
          </p:cNvSpPr>
          <p:nvPr userDrawn="1"/>
        </p:nvSpPr>
        <p:spPr bwMode="auto">
          <a:xfrm>
            <a:off x="304800" y="0"/>
            <a:ext cx="0" cy="6858000"/>
          </a:xfrm>
          <a:prstGeom prst="line">
            <a:avLst/>
          </a:prstGeom>
          <a:noFill/>
          <a:ln w="38100">
            <a:solidFill>
              <a:srgbClr val="FF9933"/>
            </a:solidFill>
            <a:round/>
            <a:headEnd/>
            <a:tailEnd/>
          </a:ln>
        </p:spPr>
        <p:txBody>
          <a:bodyPr/>
          <a:lstStyle/>
          <a:p>
            <a:pPr algn="l">
              <a:buClrTx/>
              <a:buSzTx/>
              <a:buFontTx/>
              <a:buNone/>
              <a:defRPr/>
            </a:pPr>
            <a:endParaRPr lang="ru-RU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0" name="Line 7"/>
          <p:cNvSpPr>
            <a:spLocks noChangeShapeType="1"/>
          </p:cNvSpPr>
          <p:nvPr userDrawn="1"/>
        </p:nvSpPr>
        <p:spPr bwMode="auto">
          <a:xfrm>
            <a:off x="457200" y="228600"/>
            <a:ext cx="0" cy="6096000"/>
          </a:xfrm>
          <a:prstGeom prst="line">
            <a:avLst/>
          </a:prstGeom>
          <a:noFill/>
          <a:ln w="28575">
            <a:solidFill>
              <a:srgbClr val="FF9933"/>
            </a:solidFill>
            <a:round/>
            <a:headEnd/>
            <a:tailEnd/>
          </a:ln>
        </p:spPr>
        <p:txBody>
          <a:bodyPr/>
          <a:lstStyle/>
          <a:p>
            <a:pPr algn="l">
              <a:buClrTx/>
              <a:buSzTx/>
              <a:buFontTx/>
              <a:buNone/>
              <a:defRPr/>
            </a:pPr>
            <a:endParaRPr lang="ru-RU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295401"/>
            <a:ext cx="7772400" cy="5334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6553200"/>
            <a:ext cx="6400800" cy="304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0"/>
          </p:nvPr>
        </p:nvSpPr>
        <p:spPr>
          <a:xfrm>
            <a:off x="762000" y="2133600"/>
            <a:ext cx="3429000" cy="4267200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1"/>
          </p:nvPr>
        </p:nvSpPr>
        <p:spPr>
          <a:xfrm>
            <a:off x="4648200" y="2133600"/>
            <a:ext cx="3733800" cy="4267200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13523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shapka"/>
          <p:cNvPicPr>
            <a:picLocks noChangeAspect="1" noChangeArrowheads="1"/>
          </p:cNvPicPr>
          <p:nvPr userDrawn="1"/>
        </p:nvPicPr>
        <p:blipFill>
          <a:blip r:embed="rId2" cstate="print"/>
          <a:srcRect t="20197" b="5771"/>
          <a:stretch>
            <a:fillRect/>
          </a:stretch>
        </p:blipFill>
        <p:spPr bwMode="auto">
          <a:xfrm>
            <a:off x="1066800" y="0"/>
            <a:ext cx="7543800" cy="566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5"/>
          <p:cNvSpPr>
            <a:spLocks noChangeShapeType="1"/>
          </p:cNvSpPr>
          <p:nvPr userDrawn="1"/>
        </p:nvSpPr>
        <p:spPr bwMode="auto">
          <a:xfrm>
            <a:off x="0" y="609600"/>
            <a:ext cx="9144000" cy="0"/>
          </a:xfrm>
          <a:prstGeom prst="line">
            <a:avLst/>
          </a:prstGeom>
          <a:noFill/>
          <a:ln w="76200">
            <a:solidFill>
              <a:srgbClr val="FF9933"/>
            </a:solidFill>
            <a:round/>
            <a:headEnd/>
            <a:tailEnd/>
          </a:ln>
        </p:spPr>
        <p:txBody>
          <a:bodyPr/>
          <a:lstStyle/>
          <a:p>
            <a:pPr algn="l">
              <a:buClrTx/>
              <a:buSzTx/>
              <a:buFontTx/>
              <a:buNone/>
              <a:defRPr/>
            </a:pPr>
            <a:endParaRPr lang="ru-RU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" name="Line 6"/>
          <p:cNvSpPr>
            <a:spLocks noChangeShapeType="1"/>
          </p:cNvSpPr>
          <p:nvPr userDrawn="1"/>
        </p:nvSpPr>
        <p:spPr bwMode="auto">
          <a:xfrm>
            <a:off x="304800" y="0"/>
            <a:ext cx="0" cy="6858000"/>
          </a:xfrm>
          <a:prstGeom prst="line">
            <a:avLst/>
          </a:prstGeom>
          <a:noFill/>
          <a:ln w="38100">
            <a:solidFill>
              <a:srgbClr val="FF9933"/>
            </a:solidFill>
            <a:round/>
            <a:headEnd/>
            <a:tailEnd/>
          </a:ln>
        </p:spPr>
        <p:txBody>
          <a:bodyPr/>
          <a:lstStyle/>
          <a:p>
            <a:pPr algn="l">
              <a:buClrTx/>
              <a:buSzTx/>
              <a:buFontTx/>
              <a:buNone/>
              <a:defRPr/>
            </a:pPr>
            <a:endParaRPr lang="ru-RU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0" name="Line 7"/>
          <p:cNvSpPr>
            <a:spLocks noChangeShapeType="1"/>
          </p:cNvSpPr>
          <p:nvPr userDrawn="1"/>
        </p:nvSpPr>
        <p:spPr bwMode="auto">
          <a:xfrm>
            <a:off x="457200" y="228600"/>
            <a:ext cx="0" cy="6096000"/>
          </a:xfrm>
          <a:prstGeom prst="line">
            <a:avLst/>
          </a:prstGeom>
          <a:noFill/>
          <a:ln w="28575">
            <a:solidFill>
              <a:srgbClr val="FF9933"/>
            </a:solidFill>
            <a:round/>
            <a:headEnd/>
            <a:tailEnd/>
          </a:ln>
        </p:spPr>
        <p:txBody>
          <a:bodyPr/>
          <a:lstStyle/>
          <a:p>
            <a:pPr algn="l">
              <a:buClrTx/>
              <a:buSzTx/>
              <a:buFontTx/>
              <a:buNone/>
              <a:defRPr/>
            </a:pPr>
            <a:endParaRPr lang="ru-RU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295401"/>
            <a:ext cx="7772400" cy="5334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6553200"/>
            <a:ext cx="6400800" cy="304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0"/>
          </p:nvPr>
        </p:nvSpPr>
        <p:spPr>
          <a:xfrm>
            <a:off x="762000" y="2133600"/>
            <a:ext cx="3429000" cy="4267200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1"/>
          </p:nvPr>
        </p:nvSpPr>
        <p:spPr>
          <a:xfrm>
            <a:off x="4648200" y="2133600"/>
            <a:ext cx="3733800" cy="4267200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1932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435680" y="274680"/>
            <a:ext cx="749772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subTitle"/>
          </p:nvPr>
        </p:nvSpPr>
        <p:spPr>
          <a:xfrm>
            <a:off x="1435680" y="1447920"/>
            <a:ext cx="7497720" cy="4800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7879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6EEDBFE1-9ADA-4754-B6B6-8E0B544358DB}" type="datetime4">
              <a:rPr lang="en-US" smtClean="0"/>
              <a:pPr algn="r" eaLnBrk="1" latinLnBrk="0" hangingPunct="1"/>
              <a:t>March 21, 2025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686" r:id="rId12"/>
    <p:sldLayoutId id="2147483699" r:id="rId13"/>
    <p:sldLayoutId id="2147483726" r:id="rId14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755650" y="1609998"/>
            <a:ext cx="8077200" cy="338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4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4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ru-RU" sz="36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219200" y="1676400"/>
            <a:ext cx="7391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419100" y="764704"/>
            <a:ext cx="8496300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32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72728" y="1732754"/>
            <a:ext cx="8084343" cy="1894362"/>
          </a:xfrm>
        </p:spPr>
        <p:txBody>
          <a:bodyPr>
            <a:no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Государственная итоговая аттестация </a:t>
            </a:r>
            <a:br>
              <a:rPr lang="ru-RU" sz="28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</a:b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по образовательным программам основного общего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образования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</a:b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934767" y="3717032"/>
            <a:ext cx="6709122" cy="1065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144000" rIns="90000" bIns="180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800" b="1" i="1" dirty="0" smtClean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Подготовка организаторов ППЭ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 </a:t>
            </a:r>
            <a:endParaRPr lang="ru-RU" sz="2000" b="1" i="1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CustomShape 1"/>
          <p:cNvSpPr/>
          <p:nvPr/>
        </p:nvSpPr>
        <p:spPr>
          <a:xfrm>
            <a:off x="1556234" y="2204864"/>
            <a:ext cx="6264360" cy="19375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1713AD"/>
            </a:solidFill>
            <a:round/>
          </a:ln>
          <a:effectLst>
            <a:outerShdw blurRad="63500" dist="25560" dir="5400000" rotWithShape="0">
              <a:srgbClr val="000000">
                <a:alpha val="43000"/>
              </a:srgbClr>
            </a:outerShdw>
          </a:effectLst>
          <a:scene3d>
            <a:camera prst="orthographicFront"/>
            <a:lightRig rig="brightRoom" dir="t"/>
          </a:scene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>
            <a:spAutoFit/>
          </a:bodyPr>
          <a:lstStyle/>
          <a:p>
            <a:r>
              <a:rPr lang="ru-RU" sz="4000" b="1" i="1" cap="all" spc="-1" dirty="0">
                <a:solidFill>
                  <a:srgbClr val="4E67C8"/>
                </a:solidFill>
                <a:latin typeface="Cambria"/>
              </a:rPr>
              <a:t>Подготовительный этап проведения экзамена в </a:t>
            </a:r>
            <a:r>
              <a:rPr lang="ru-RU" sz="4000" b="1" i="1" cap="all" spc="-1" dirty="0" smtClean="0">
                <a:solidFill>
                  <a:srgbClr val="4E67C8"/>
                </a:solidFill>
                <a:latin typeface="Cambria"/>
              </a:rPr>
              <a:t>ППЭ</a:t>
            </a:r>
            <a:endParaRPr lang="ru-RU" sz="4000" b="1" i="1" cap="all" spc="-1" dirty="0">
              <a:solidFill>
                <a:srgbClr val="4E67C8"/>
              </a:solidFill>
              <a:latin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37228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953520" y="40584"/>
            <a:ext cx="7600850" cy="1508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algn="ctr"/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Организаторы ППЭ </a:t>
            </a:r>
            <a:r>
              <a:rPr lang="ru-RU" sz="2400" b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назначаются </a:t>
            </a:r>
            <a:endParaRPr lang="en-US" sz="2400" b="1" dirty="0" smtClean="0">
              <a:solidFill>
                <a:srgbClr val="002060"/>
              </a:solidFill>
              <a:latin typeface="Cambria" pitchFamily="18" charset="0"/>
              <a:ea typeface="Cambria" pitchFamily="18" charset="0"/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Министерством образования Рязанской области </a:t>
            </a:r>
            <a:endParaRPr lang="en-US" sz="2400" b="1" dirty="0" smtClean="0">
              <a:solidFill>
                <a:srgbClr val="002060"/>
              </a:solidFill>
              <a:latin typeface="Cambria" pitchFamily="18" charset="0"/>
              <a:ea typeface="Cambria" pitchFamily="18" charset="0"/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по </a:t>
            </a:r>
            <a:r>
              <a:rPr lang="ru-RU" sz="2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согласованию с ГЭК. </a:t>
            </a:r>
          </a:p>
          <a:p>
            <a:pPr algn="ctr"/>
            <a:endParaRPr lang="ru-RU" sz="2200" b="1" dirty="0" smtClean="0">
              <a:solidFill>
                <a:schemeClr val="tx1"/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148954" y="2450198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ДНЕПРОВСКАЯ_ДОКУМЕ6НТЫ_\Документы ГИА\ПОДГОТОВКА СПЕЦИАЛИСТОВ\СПЕЦИАЛИСТЫ\организаторыППЭ\5712b410b07697bb53b6ff8623f6a7b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179" y="1302759"/>
            <a:ext cx="4323219" cy="27023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4077072"/>
            <a:ext cx="79928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Организаторы ППЭ</a:t>
            </a:r>
            <a:r>
              <a:rPr lang="ru-RU" sz="20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проходят соответствующую подготовку </a:t>
            </a:r>
            <a:endParaRPr lang="ru-RU" sz="20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по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изучению </a:t>
            </a:r>
            <a:r>
              <a:rPr lang="ru-RU" sz="2000" b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нормативных правовых актов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, регламентирующих проведение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ГИА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по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образовательным программам </a:t>
            </a:r>
            <a:endParaRPr lang="ru-RU" sz="20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основного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общего образования, </a:t>
            </a:r>
            <a:endParaRPr lang="ru-RU" sz="20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инструкций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,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определяющих порядок работы организатора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ППЭ.</a:t>
            </a:r>
            <a:r>
              <a:rPr lang="ru-RU" sz="2000" dirty="0" smtClean="0">
                <a:latin typeface="Cambria" pitchFamily="18" charset="0"/>
                <a:ea typeface="Cambria" pitchFamily="18" charset="0"/>
              </a:rPr>
              <a:t>. </a:t>
            </a:r>
            <a:endParaRPr lang="ru-RU" sz="20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6344" y="-171400"/>
            <a:ext cx="5061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8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4395" y="5943583"/>
            <a:ext cx="7460072" cy="707886"/>
          </a:xfrm>
          <a:prstGeom prst="rect">
            <a:avLst/>
          </a:prstGeom>
          <a:ln w="127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Лица, не прошедшие обучение и инструктаж,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C00000"/>
                </a:solidFill>
              </a:rPr>
              <a:t>НЕ могут  </a:t>
            </a:r>
            <a:r>
              <a:rPr lang="ru-RU" sz="2000" b="1" dirty="0">
                <a:solidFill>
                  <a:srgbClr val="002060"/>
                </a:solidFill>
              </a:rPr>
              <a:t>быть допущены к проведению экзамена.</a:t>
            </a:r>
          </a:p>
        </p:txBody>
      </p:sp>
    </p:spTree>
    <p:extLst>
      <p:ext uri="{BB962C8B-B14F-4D97-AF65-F5344CB8AC3E}">
        <p14:creationId xmlns:p14="http://schemas.microsoft.com/office/powerpoint/2010/main" val="11787553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1780" y="260648"/>
            <a:ext cx="3744416" cy="566936"/>
          </a:xfrm>
        </p:spPr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Это надо знать!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268760"/>
            <a:ext cx="7848872" cy="47525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latin typeface="Cambria" pitchFamily="18" charset="0"/>
                <a:ea typeface="Cambria" pitchFamily="18" charset="0"/>
              </a:rPr>
              <a:t>Работники ОО, привлекаемые к проведению ГИА                              в качестве организаторов в аудитории, </a:t>
            </a:r>
          </a:p>
          <a:p>
            <a:pPr marL="0" indent="0" algn="ctr">
              <a:buNone/>
            </a:pPr>
            <a:r>
              <a:rPr lang="ru-RU" b="1" dirty="0" smtClean="0">
                <a:latin typeface="Cambria" pitchFamily="18" charset="0"/>
                <a:ea typeface="Cambria" pitchFamily="18" charset="0"/>
              </a:rPr>
              <a:t>по </a:t>
            </a:r>
            <a:r>
              <a:rPr lang="ru-RU" b="1" dirty="0">
                <a:latin typeface="Cambria" pitchFamily="18" charset="0"/>
                <a:ea typeface="Cambria" pitchFamily="18" charset="0"/>
              </a:rPr>
              <a:t>месту </a:t>
            </a:r>
            <a:r>
              <a:rPr lang="ru-RU" b="1" dirty="0" smtClean="0">
                <a:latin typeface="Cambria" pitchFamily="18" charset="0"/>
                <a:ea typeface="Cambria" pitchFamily="18" charset="0"/>
              </a:rPr>
              <a:t>работы </a:t>
            </a:r>
            <a:r>
              <a:rPr lang="ru-RU" b="1" dirty="0" smtClean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информируются под подпись:</a:t>
            </a:r>
          </a:p>
          <a:p>
            <a:pPr marL="0" indent="0" algn="ctr">
              <a:buNone/>
            </a:pPr>
            <a:endParaRPr lang="ru-RU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Cambria" pitchFamily="18" charset="0"/>
            </a:endParaRPr>
          </a:p>
          <a:p>
            <a:pPr marL="0" indent="0" algn="just">
              <a:buClrTx/>
              <a:buNone/>
            </a:pPr>
            <a:r>
              <a:rPr lang="ru-RU" dirty="0">
                <a:latin typeface="Cambria" pitchFamily="18" charset="0"/>
                <a:ea typeface="Cambria" pitchFamily="18" charset="0"/>
              </a:rPr>
              <a:t>о сроках, местах и порядке проведения ГИА, в том числе о ведении  в ППЭ и аудиториях видеозаписи, об основаниях для удаления из ППЭ, о применении мер дисциплинарного и административного воздействия в отношении лиц, привлекаемых к проведению ГИА и нарушивших установленный порядок проведения </a:t>
            </a:r>
            <a:r>
              <a:rPr lang="ru-RU" dirty="0" smtClean="0">
                <a:latin typeface="Cambria" pitchFamily="18" charset="0"/>
                <a:ea typeface="Cambria" pitchFamily="18" charset="0"/>
              </a:rPr>
              <a:t>ГИА.</a:t>
            </a:r>
          </a:p>
        </p:txBody>
      </p:sp>
    </p:spTree>
    <p:extLst>
      <p:ext uri="{BB962C8B-B14F-4D97-AF65-F5344CB8AC3E}">
        <p14:creationId xmlns:p14="http://schemas.microsoft.com/office/powerpoint/2010/main" val="317882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324882" y="4539303"/>
            <a:ext cx="3293407" cy="1087747"/>
          </a:xfrm>
          <a:prstGeom prst="rect">
            <a:avLst/>
          </a:prstGeom>
          <a:solidFill>
            <a:srgbClr val="FFFFFF"/>
          </a:solidFill>
          <a:ln w="19050">
            <a:solidFill>
              <a:srgbClr val="007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800" b="1" dirty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Организаторы  </a:t>
            </a:r>
            <a:r>
              <a:rPr lang="ru-RU" sz="2800" b="1" dirty="0" smtClean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вне  аудитории</a:t>
            </a:r>
            <a:endParaRPr lang="ru-RU" sz="2800" b="1" dirty="0">
              <a:solidFill>
                <a:srgbClr val="C00000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346127" name="Text Box 15"/>
          <p:cNvSpPr txBox="1">
            <a:spLocks noChangeArrowheads="1"/>
          </p:cNvSpPr>
          <p:nvPr/>
        </p:nvSpPr>
        <p:spPr bwMode="auto">
          <a:xfrm>
            <a:off x="4558762" y="3573016"/>
            <a:ext cx="4145146" cy="4839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/>
          <a:extLst/>
        </p:spPr>
        <p:txBody>
          <a:bodyPr wrap="square" lIns="90000" tIns="72000" rIns="90000" bIns="72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</a:rPr>
              <a:t>Организатор в аудитории</a:t>
            </a:r>
            <a:endParaRPr lang="ru-RU" sz="22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46126" name="Text Box 14"/>
          <p:cNvSpPr txBox="1">
            <a:spLocks noChangeArrowheads="1"/>
          </p:cNvSpPr>
          <p:nvPr/>
        </p:nvSpPr>
        <p:spPr bwMode="auto">
          <a:xfrm>
            <a:off x="4537033" y="1977782"/>
            <a:ext cx="4166875" cy="8225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360">
            <a:solidFill>
              <a:schemeClr val="accent1"/>
            </a:solidFill>
            <a:miter lim="800000"/>
            <a:headEnd/>
            <a:tailEnd/>
          </a:ln>
          <a:effectLst/>
          <a:extLst/>
        </p:spPr>
        <p:txBody>
          <a:bodyPr wrap="square" lIns="90000" tIns="72000" rIns="90000" bIns="72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200" b="1" dirty="0">
                <a:solidFill>
                  <a:schemeClr val="tx1"/>
                </a:solidFill>
                <a:latin typeface="Cambria" pitchFamily="18" charset="0"/>
              </a:rPr>
              <a:t>Ответственный организатор </a:t>
            </a:r>
          </a:p>
          <a:p>
            <a:r>
              <a:rPr lang="ru-RU" sz="2200" b="1" dirty="0">
                <a:solidFill>
                  <a:schemeClr val="tx1"/>
                </a:solidFill>
                <a:latin typeface="Cambria" pitchFamily="18" charset="0"/>
              </a:rPr>
              <a:t>в </a:t>
            </a:r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</a:rPr>
              <a:t>аудитории</a:t>
            </a:r>
            <a:endParaRPr lang="ru-RU" sz="2200" b="1" dirty="0">
              <a:solidFill>
                <a:schemeClr val="tx1"/>
              </a:solidFill>
            </a:endParaRPr>
          </a:p>
        </p:txBody>
      </p:sp>
      <p:sp>
        <p:nvSpPr>
          <p:cNvPr id="346116" name="Text Box 4"/>
          <p:cNvSpPr txBox="1">
            <a:spLocks noChangeArrowheads="1"/>
          </p:cNvSpPr>
          <p:nvPr/>
        </p:nvSpPr>
        <p:spPr bwMode="auto">
          <a:xfrm>
            <a:off x="0" y="282574"/>
            <a:ext cx="8469313" cy="658813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3200" b="1" i="1" dirty="0">
                <a:solidFill>
                  <a:srgbClr val="002060"/>
                </a:solidFill>
                <a:latin typeface="Cambria" pitchFamily="18" charset="0"/>
              </a:rPr>
              <a:t>Роли </a:t>
            </a:r>
            <a:r>
              <a:rPr lang="ru-RU" sz="3200" b="1" i="1" dirty="0" smtClean="0">
                <a:solidFill>
                  <a:srgbClr val="002060"/>
                </a:solidFill>
                <a:latin typeface="Cambria" pitchFamily="18" charset="0"/>
              </a:rPr>
              <a:t>организаторов ППЭ</a:t>
            </a:r>
            <a:endParaRPr lang="ru-RU" sz="3200" b="1" i="1" dirty="0">
              <a:solidFill>
                <a:srgbClr val="002060"/>
              </a:solidFill>
              <a:latin typeface="Cambria" pitchFamily="18" charset="0"/>
            </a:endParaRPr>
          </a:p>
        </p:txBody>
      </p:sp>
      <p:sp>
        <p:nvSpPr>
          <p:cNvPr id="346119" name="Text Box 7"/>
          <p:cNvSpPr txBox="1">
            <a:spLocks noChangeArrowheads="1"/>
          </p:cNvSpPr>
          <p:nvPr/>
        </p:nvSpPr>
        <p:spPr bwMode="auto">
          <a:xfrm>
            <a:off x="324883" y="2276872"/>
            <a:ext cx="3293406" cy="1102793"/>
          </a:xfrm>
          <a:prstGeom prst="rect">
            <a:avLst/>
          </a:prstGeom>
          <a:solidFill>
            <a:srgbClr val="FFFFFF"/>
          </a:solidFill>
          <a:ln w="19050">
            <a:solidFill>
              <a:srgbClr val="007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800" b="1" dirty="0" smtClean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Организаторы в  аудитории </a:t>
            </a:r>
            <a:endParaRPr lang="ru-RU" sz="2800" b="1" dirty="0">
              <a:solidFill>
                <a:srgbClr val="C00000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3" name="Левая фигурная скобка 2"/>
          <p:cNvSpPr/>
          <p:nvPr/>
        </p:nvSpPr>
        <p:spPr>
          <a:xfrm>
            <a:off x="4029536" y="2125999"/>
            <a:ext cx="432048" cy="170761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55779" y="2060848"/>
            <a:ext cx="7724627" cy="33123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342900" indent="-342900" algn="l">
              <a:buClrTx/>
              <a:buFont typeface="Wingdings" pitchFamily="2" charset="2"/>
              <a:buChar char="ü"/>
            </a:pP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учитель-предметник при проведении экзамена по данному учебному предмету;</a:t>
            </a:r>
          </a:p>
          <a:p>
            <a:pPr marL="171450" indent="-171450" algn="l">
              <a:buClrTx/>
              <a:buFont typeface="Wingdings" pitchFamily="2" charset="2"/>
              <a:buChar char="ü"/>
            </a:pPr>
            <a:endParaRPr lang="ru-RU" sz="10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342900" indent="-342900" algn="l">
              <a:buClrTx/>
              <a:buFont typeface="Wingdings" pitchFamily="2" charset="2"/>
              <a:buChar char="ü"/>
            </a:pP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педагогический работник,  являющийся учителем участников экзамена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,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сдающих экзамен в данном ППЭ              </a:t>
            </a:r>
            <a:r>
              <a:rPr lang="ru-RU" sz="2200" i="1" dirty="0" smtClean="0">
                <a:latin typeface="Cambria" pitchFamily="18" charset="0"/>
                <a:ea typeface="Cambria" pitchFamily="18" charset="0"/>
              </a:rPr>
              <a:t>(за исключением ППЭ, организованных  в учреждениях</a:t>
            </a:r>
          </a:p>
          <a:p>
            <a:pPr algn="l">
              <a:buClrTx/>
            </a:pPr>
            <a:r>
              <a:rPr lang="ru-RU" sz="2200" i="1" dirty="0" smtClean="0">
                <a:latin typeface="Cambria" pitchFamily="18" charset="0"/>
                <a:ea typeface="Cambria" pitchFamily="18" charset="0"/>
              </a:rPr>
              <a:t>       уголовно-исполнительной системы</a:t>
            </a:r>
            <a:r>
              <a:rPr lang="ru-RU" sz="2200" dirty="0" smtClean="0">
                <a:latin typeface="Cambria" pitchFamily="18" charset="0"/>
                <a:ea typeface="Cambria" pitchFamily="18" charset="0"/>
              </a:rPr>
              <a:t> </a:t>
            </a:r>
            <a:r>
              <a:rPr lang="ru-RU" sz="2200" i="1" dirty="0" smtClean="0">
                <a:latin typeface="Cambria" pitchFamily="18" charset="0"/>
                <a:ea typeface="Cambria" pitchFamily="18" charset="0"/>
              </a:rPr>
              <a:t>(УФСИН));</a:t>
            </a:r>
            <a:endParaRPr lang="ru-RU" sz="2200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21037" y="692695"/>
            <a:ext cx="51377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2D2DB9">
                  <a:lumMod val="75000"/>
                </a:srgbClr>
              </a:buClr>
            </a:pPr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</a:rPr>
              <a:t>Организатором </a:t>
            </a:r>
            <a:endParaRPr lang="ru-RU" sz="2800" b="1" i="1" dirty="0" smtClean="0">
              <a:solidFill>
                <a:srgbClr val="002060"/>
              </a:solidFill>
              <a:latin typeface="Cambria" pitchFamily="18" charset="0"/>
            </a:endParaRPr>
          </a:p>
          <a:p>
            <a:pPr lvl="0">
              <a:buClr>
                <a:srgbClr val="2D2DB9">
                  <a:lumMod val="75000"/>
                </a:srgbClr>
              </a:buClr>
            </a:pPr>
            <a:r>
              <a:rPr lang="ru-RU" sz="2800" b="1" i="1" dirty="0" smtClean="0">
                <a:solidFill>
                  <a:srgbClr val="C00000"/>
                </a:solidFill>
                <a:latin typeface="Cambria" pitchFamily="18" charset="0"/>
              </a:rPr>
              <a:t>НЕ </a:t>
            </a:r>
            <a:r>
              <a:rPr lang="ru-RU" sz="2800" b="1" i="1" dirty="0">
                <a:solidFill>
                  <a:srgbClr val="C00000"/>
                </a:solidFill>
                <a:latin typeface="Cambria" pitchFamily="18" charset="0"/>
              </a:rPr>
              <a:t>может быть:</a:t>
            </a:r>
          </a:p>
        </p:txBody>
      </p:sp>
    </p:spTree>
    <p:extLst>
      <p:ext uri="{BB962C8B-B14F-4D97-AF65-F5344CB8AC3E}">
        <p14:creationId xmlns:p14="http://schemas.microsoft.com/office/powerpoint/2010/main" val="23973561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5" name="Text Box 5"/>
          <p:cNvSpPr txBox="1">
            <a:spLocks noChangeArrowheads="1"/>
          </p:cNvSpPr>
          <p:nvPr/>
        </p:nvSpPr>
        <p:spPr bwMode="auto">
          <a:xfrm>
            <a:off x="210555" y="188640"/>
            <a:ext cx="8640762" cy="961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На этапе подготовки к проведению ГИА-9 </a:t>
            </a:r>
          </a:p>
          <a:p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организаторы  </a:t>
            </a:r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ППЭ </a:t>
            </a:r>
            <a:r>
              <a:rPr lang="ru-RU" sz="2800" b="1" i="1" dirty="0">
                <a:solidFill>
                  <a:srgbClr val="002060"/>
                </a:solidFill>
              </a:rPr>
              <a:t>должны знать</a:t>
            </a:r>
            <a:r>
              <a:rPr lang="ru-RU" sz="2800" b="1" i="1" dirty="0" smtClean="0">
                <a:solidFill>
                  <a:srgbClr val="002060"/>
                </a:solidFill>
              </a:rPr>
              <a:t>: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235526" name="Text Box 6"/>
          <p:cNvSpPr txBox="1">
            <a:spLocks noChangeArrowheads="1"/>
          </p:cNvSpPr>
          <p:nvPr/>
        </p:nvSpPr>
        <p:spPr bwMode="auto">
          <a:xfrm>
            <a:off x="323529" y="1544659"/>
            <a:ext cx="8237700" cy="36652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/>
          <a:extLst/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342900" lvl="0" indent="-342900" algn="l">
              <a:buClr>
                <a:srgbClr val="002060"/>
              </a:buClr>
              <a:buSzPct val="97000"/>
              <a:buFont typeface="Wingdings" pitchFamily="2" charset="2"/>
              <a:buChar char="ü"/>
            </a:pPr>
            <a:r>
              <a:rPr lang="ru-RU" sz="2200" b="1" dirty="0" smtClean="0">
                <a:solidFill>
                  <a:schemeClr val="tx1"/>
                </a:solidFill>
              </a:rPr>
              <a:t>нормативные </a:t>
            </a:r>
            <a:r>
              <a:rPr lang="ru-RU" sz="2200" b="1" dirty="0">
                <a:solidFill>
                  <a:schemeClr val="tx1"/>
                </a:solidFill>
              </a:rPr>
              <a:t>правовые документы</a:t>
            </a:r>
            <a:r>
              <a:rPr lang="ru-RU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ru-RU" sz="2200" dirty="0">
                <a:solidFill>
                  <a:schemeClr val="tx1"/>
                </a:solidFill>
              </a:rPr>
              <a:t> регламентирующие проведение </a:t>
            </a:r>
            <a:r>
              <a:rPr lang="ru-RU" sz="2200" dirty="0" smtClean="0">
                <a:solidFill>
                  <a:schemeClr val="tx1"/>
                </a:solidFill>
              </a:rPr>
              <a:t>ГИА;</a:t>
            </a:r>
          </a:p>
          <a:p>
            <a:pPr marL="342900" lvl="0" indent="-342900" algn="l">
              <a:buClr>
                <a:srgbClr val="002060"/>
              </a:buClr>
              <a:buSzPct val="97000"/>
              <a:buFont typeface="Wingdings" pitchFamily="2" charset="2"/>
              <a:buChar char="ü"/>
            </a:pPr>
            <a:r>
              <a:rPr lang="ru-RU" sz="2200" b="1" dirty="0" smtClean="0">
                <a:solidFill>
                  <a:schemeClr val="tx1"/>
                </a:solidFill>
              </a:rPr>
              <a:t>инструкции</a:t>
            </a:r>
            <a:r>
              <a:rPr lang="ru-RU" sz="2200" dirty="0">
                <a:solidFill>
                  <a:schemeClr val="tx1"/>
                </a:solidFill>
              </a:rPr>
              <a:t>, определяющие порядок работы организаторов в аудитории</a:t>
            </a:r>
            <a:r>
              <a:rPr lang="ru-RU" sz="2200" dirty="0" smtClean="0">
                <a:solidFill>
                  <a:schemeClr val="tx1"/>
                </a:solidFill>
              </a:rPr>
              <a:t>;</a:t>
            </a:r>
            <a:endParaRPr lang="ru-RU" sz="2200" i="1" dirty="0">
              <a:solidFill>
                <a:schemeClr val="tx1"/>
              </a:solidFill>
              <a:latin typeface="Cambria" pitchFamily="18" charset="0"/>
              <a:cs typeface="Times New Roman" pitchFamily="18" charset="0"/>
            </a:endParaRPr>
          </a:p>
          <a:p>
            <a:pPr marL="457200" indent="-457200" algn="just">
              <a:buClr>
                <a:srgbClr val="002060"/>
              </a:buClr>
              <a:buSzPct val="97000"/>
              <a:buFont typeface="Wingdings" pitchFamily="2" charset="2"/>
              <a:buChar char="ü"/>
            </a:pPr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процедуру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проведения </a:t>
            </a:r>
            <a:r>
              <a:rPr lang="ru-RU" sz="2200" dirty="0" smtClean="0">
                <a:solidFill>
                  <a:schemeClr val="tx1"/>
                </a:solidFill>
              </a:rPr>
              <a:t>ГИА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;</a:t>
            </a:r>
            <a:endParaRPr lang="ru-RU" sz="2200" dirty="0">
              <a:solidFill>
                <a:schemeClr val="tx1"/>
              </a:solidFill>
              <a:latin typeface="Cambria" pitchFamily="18" charset="0"/>
              <a:cs typeface="Times New Roman" pitchFamily="18" charset="0"/>
            </a:endParaRPr>
          </a:p>
          <a:p>
            <a:pPr marL="457200" lvl="0" indent="-457200" algn="just">
              <a:buClr>
                <a:srgbClr val="002060"/>
              </a:buClr>
              <a:buSzPct val="97000"/>
              <a:buFont typeface="Wingdings" pitchFamily="2" charset="2"/>
              <a:buChar char="ü"/>
            </a:pPr>
            <a:r>
              <a:rPr lang="ru-RU" sz="2200" b="1" i="1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правила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заполнения </a:t>
            </a:r>
            <a:r>
              <a:rPr lang="ru-RU" sz="2400" dirty="0">
                <a:solidFill>
                  <a:schemeClr val="tx1"/>
                </a:solidFill>
              </a:rPr>
              <a:t>листов </a:t>
            </a:r>
            <a:r>
              <a:rPr lang="ru-RU" sz="2400" dirty="0" smtClean="0">
                <a:solidFill>
                  <a:schemeClr val="tx1"/>
                </a:solidFill>
              </a:rPr>
              <a:t>(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бланков) </a:t>
            </a:r>
            <a:r>
              <a:rPr lang="ru-RU" sz="2400" dirty="0">
                <a:solidFill>
                  <a:schemeClr val="tx1"/>
                </a:solidFill>
              </a:rPr>
              <a:t>для записи </a:t>
            </a:r>
            <a:r>
              <a:rPr lang="ru-RU" sz="2400" dirty="0" smtClean="0">
                <a:solidFill>
                  <a:schemeClr val="tx1"/>
                </a:solidFill>
              </a:rPr>
              <a:t>ответов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;</a:t>
            </a:r>
          </a:p>
          <a:p>
            <a:pPr marL="457200" lvl="0" indent="-457200" algn="just">
              <a:buClr>
                <a:srgbClr val="002060"/>
              </a:buClr>
              <a:buSzPct val="97000"/>
              <a:buFont typeface="Wingdings" pitchFamily="2" charset="2"/>
              <a:buChar char="ü"/>
            </a:pPr>
            <a:r>
              <a:rPr lang="ru-RU" sz="2200" b="1" dirty="0" smtClean="0">
                <a:solidFill>
                  <a:schemeClr val="tx1"/>
                </a:solidFill>
              </a:rPr>
              <a:t>порядок </a:t>
            </a:r>
            <a:r>
              <a:rPr lang="ru-RU" sz="2200" b="1" dirty="0">
                <a:solidFill>
                  <a:schemeClr val="tx1"/>
                </a:solidFill>
              </a:rPr>
              <a:t>выдачи </a:t>
            </a:r>
            <a:r>
              <a:rPr lang="ru-RU" sz="2200" dirty="0">
                <a:solidFill>
                  <a:schemeClr val="tx1"/>
                </a:solidFill>
              </a:rPr>
              <a:t>и заполнения кодовых полей дополнительных бланков ответов № </a:t>
            </a:r>
            <a:r>
              <a:rPr lang="ru-RU" sz="2200" dirty="0" smtClean="0">
                <a:solidFill>
                  <a:schemeClr val="tx1"/>
                </a:solidFill>
              </a:rPr>
              <a:t>2;</a:t>
            </a:r>
            <a:endParaRPr lang="ru-RU" sz="2200" dirty="0">
              <a:solidFill>
                <a:schemeClr val="tx1"/>
              </a:solidFill>
            </a:endParaRPr>
          </a:p>
          <a:p>
            <a:pPr marL="457200" lvl="0" indent="-457200" algn="l">
              <a:buClr>
                <a:srgbClr val="002060"/>
              </a:buClr>
              <a:buSzPct val="97000"/>
              <a:buFont typeface="Wingdings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</a:rPr>
              <a:t>правилами </a:t>
            </a:r>
            <a:r>
              <a:rPr lang="ru-RU" sz="2200" b="1" dirty="0" smtClean="0">
                <a:solidFill>
                  <a:schemeClr val="tx1"/>
                </a:solidFill>
              </a:rPr>
              <a:t> оформления </a:t>
            </a:r>
            <a:r>
              <a:rPr lang="ru-RU" sz="2200" dirty="0">
                <a:solidFill>
                  <a:schemeClr val="tx1"/>
                </a:solidFill>
              </a:rPr>
              <a:t>ведомостей, </a:t>
            </a:r>
            <a:r>
              <a:rPr lang="ru-RU" sz="2200" dirty="0" smtClean="0">
                <a:solidFill>
                  <a:schemeClr val="tx1"/>
                </a:solidFill>
              </a:rPr>
              <a:t>протоколов и актов,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                 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>
                <a:solidFill>
                  <a:schemeClr val="tx1"/>
                </a:solidFill>
              </a:rPr>
              <a:t>заполняемых при проведении </a:t>
            </a:r>
            <a:r>
              <a:rPr lang="ru-RU" sz="2200" dirty="0" smtClean="0">
                <a:solidFill>
                  <a:schemeClr val="tx1"/>
                </a:solidFill>
              </a:rPr>
              <a:t>ГИА-9 в </a:t>
            </a:r>
            <a:r>
              <a:rPr lang="ru-RU" sz="2200" dirty="0">
                <a:solidFill>
                  <a:schemeClr val="tx1"/>
                </a:solidFill>
              </a:rPr>
              <a:t>аудиториях</a:t>
            </a:r>
            <a:r>
              <a:rPr lang="ru-RU" sz="2200" dirty="0" smtClean="0">
                <a:solidFill>
                  <a:schemeClr val="tx1"/>
                </a:solidFill>
              </a:rPr>
              <a:t>.</a:t>
            </a:r>
            <a:endParaRPr lang="ru-RU" sz="2200" dirty="0">
              <a:solidFill>
                <a:schemeClr val="tx1"/>
              </a:solidFill>
            </a:endParaRPr>
          </a:p>
        </p:txBody>
      </p:sp>
      <p:pic>
        <p:nvPicPr>
          <p:cNvPr id="5" name="Picture 2" descr="C:\ДНЕПРОВСКАЯ_ДОКУМЕ6НТЫ_\Документы ГИА\ПОДГОТОВКА СПЕЦИАЛИСТОВ\СПЕЦИАЛИСТЫ\специалист по провед инструктажа\28.11.-01.12.2017.-PEP-3-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3" y="4977803"/>
            <a:ext cx="2693085" cy="18990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736495" cy="1142640"/>
          </a:xfrm>
        </p:spPr>
        <p:txBody>
          <a:bodyPr/>
          <a:lstStyle/>
          <a:p>
            <a:pPr algn="ctr"/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Организаторам </a:t>
            </a:r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в ППЭ</a:t>
            </a:r>
            <a:br>
              <a:rPr lang="ru-RU" sz="28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</a:br>
            <a:r>
              <a:rPr lang="ru-RU" sz="2800" b="1" i="1" dirty="0" smtClean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запрещается</a:t>
            </a:r>
            <a:r>
              <a:rPr lang="ru-RU" sz="3200" b="1" dirty="0">
                <a:solidFill>
                  <a:srgbClr val="C00000"/>
                </a:solidFill>
              </a:rPr>
              <a:t>: 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xmlns="" id="{FEA5786E-FAF6-4C9B-9C11-3F515ED48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-25111"/>
            <a:ext cx="2129010" cy="208595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23528" y="1841342"/>
            <a:ext cx="828092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itchFamily="2" charset="2"/>
              <a:buChar char="ü"/>
            </a:pPr>
            <a:r>
              <a:rPr lang="ru-RU" sz="24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иметь</a:t>
            </a:r>
            <a:r>
              <a:rPr lang="ru-RU" sz="24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при себе средства связи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; </a:t>
            </a:r>
            <a:endParaRPr lang="ru-RU" sz="8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lvl="0" algn="just"/>
            <a:endParaRPr lang="ru-RU" sz="900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342900" lvl="0" indent="-342900" algn="just">
              <a:buFont typeface="Wingdings" pitchFamily="2" charset="2"/>
              <a:buChar char="ü"/>
            </a:pPr>
            <a:r>
              <a:rPr lang="ru-RU" sz="24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оказывать</a:t>
            </a:r>
            <a:r>
              <a:rPr lang="ru-RU" sz="24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содействие обучающимся, в том числе передавать им средства связи, электронно-вычислительную технику, фото, аудио 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 видеоаппаратуру</a:t>
            </a:r>
            <a:r>
              <a:rPr lang="ru-RU" sz="24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, 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справочные </a:t>
            </a:r>
            <a:r>
              <a:rPr lang="ru-RU" sz="24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материалы, письменные заметки и иные средства хранения и передачи информации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;</a:t>
            </a:r>
          </a:p>
          <a:p>
            <a:pPr lvl="0" algn="just"/>
            <a:endParaRPr lang="ru-RU" sz="900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342900" lvl="0" indent="-342900" algn="just">
              <a:buFont typeface="Wingdings" pitchFamily="2" charset="2"/>
              <a:buChar char="ü"/>
            </a:pPr>
            <a:r>
              <a:rPr lang="ru-RU" sz="24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выносить</a:t>
            </a:r>
            <a:r>
              <a:rPr lang="ru-RU" sz="24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из аудиторий и 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ППЭ  экзаменационные материалы (ЭМ) </a:t>
            </a:r>
            <a:r>
              <a:rPr lang="ru-RU" sz="24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на бумажном или электронном носителе, фотографировать 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ЭМ.</a:t>
            </a:r>
            <a:endParaRPr lang="ru-RU" sz="2400" dirty="0">
              <a:solidFill>
                <a:schemeClr val="tx1"/>
              </a:solidFill>
              <a:effectLst/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26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CustomShape 1"/>
          <p:cNvSpPr/>
          <p:nvPr/>
        </p:nvSpPr>
        <p:spPr>
          <a:xfrm>
            <a:off x="1556234" y="2204864"/>
            <a:ext cx="6264360" cy="13219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1713AD"/>
            </a:solidFill>
            <a:round/>
          </a:ln>
          <a:effectLst>
            <a:outerShdw blurRad="63500" dist="25560" dir="5400000" rotWithShape="0">
              <a:srgbClr val="000000">
                <a:alpha val="43000"/>
              </a:srgbClr>
            </a:outerShdw>
          </a:effectLst>
          <a:scene3d>
            <a:camera prst="orthographicFront"/>
            <a:lightRig rig="brightRoom" dir="t"/>
          </a:scene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>
            <a:spAutoFit/>
          </a:bodyPr>
          <a:lstStyle/>
          <a:p>
            <a:r>
              <a:rPr lang="ru-RU" sz="4000" b="1" i="1" cap="all" spc="-1" dirty="0" smtClean="0">
                <a:solidFill>
                  <a:srgbClr val="4E67C8"/>
                </a:solidFill>
                <a:latin typeface="Cambria"/>
              </a:rPr>
              <a:t>Проведение </a:t>
            </a:r>
            <a:r>
              <a:rPr lang="ru-RU" sz="4000" b="1" i="1" cap="all" spc="-1" dirty="0">
                <a:solidFill>
                  <a:srgbClr val="4E67C8"/>
                </a:solidFill>
                <a:latin typeface="Cambria"/>
              </a:rPr>
              <a:t>экзамена в ППЭ </a:t>
            </a:r>
          </a:p>
        </p:txBody>
      </p:sp>
    </p:spTree>
    <p:extLst>
      <p:ext uri="{BB962C8B-B14F-4D97-AF65-F5344CB8AC3E}">
        <p14:creationId xmlns:p14="http://schemas.microsoft.com/office/powerpoint/2010/main" val="359816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276335" y="116632"/>
            <a:ext cx="8439149" cy="118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144000" rIns="90000" bIns="180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В день проведения экзамена </a:t>
            </a:r>
            <a:endParaRPr lang="ru-RU" sz="2800" b="1" i="1" dirty="0" smtClean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  <a:p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организаторы </a:t>
            </a:r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должны:</a:t>
            </a: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467544" y="2420888"/>
            <a:ext cx="8064895" cy="35420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457200" indent="-457200" algn="just">
              <a:buClr>
                <a:srgbClr val="002060"/>
              </a:buClr>
              <a:buSzPct val="93000"/>
              <a:buFont typeface="Wingdings" pitchFamily="2" charset="2"/>
              <a:buChar char="ü"/>
            </a:pPr>
            <a:r>
              <a:rPr lang="ru-RU" sz="2400" b="1" i="1" dirty="0" smtClean="0">
                <a:solidFill>
                  <a:schemeClr val="tx1"/>
                </a:solidFill>
                <a:latin typeface="Cambria" pitchFamily="18" charset="0"/>
              </a:rPr>
              <a:t>Оставить </a:t>
            </a:r>
            <a:r>
              <a:rPr lang="ru-RU" sz="2400" b="1" dirty="0">
                <a:solidFill>
                  <a:schemeClr val="tx1"/>
                </a:solidFill>
                <a:latin typeface="Cambria" pitchFamily="18" charset="0"/>
              </a:rPr>
              <a:t>личные вещи </a:t>
            </a:r>
            <a:r>
              <a:rPr lang="ru-RU" sz="2400" b="1" dirty="0" smtClean="0">
                <a:solidFill>
                  <a:schemeClr val="tx1"/>
                </a:solidFill>
                <a:latin typeface="Cambria" pitchFamily="18" charset="0"/>
              </a:rPr>
              <a:t>в </a:t>
            </a:r>
            <a:r>
              <a:rPr lang="ru-RU" sz="2400" dirty="0" smtClean="0"/>
              <a:t>месте </a:t>
            </a:r>
            <a:r>
              <a:rPr lang="ru-RU" sz="2400" dirty="0"/>
              <a:t>хранения личных вещей </a:t>
            </a:r>
            <a:r>
              <a:rPr lang="ru-RU" sz="2400" dirty="0" smtClean="0"/>
              <a:t> организаторов, расположенном  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</a:rPr>
              <a:t> до входа в ППЭ;</a:t>
            </a:r>
            <a:endParaRPr lang="en-US" sz="24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171450" indent="-171450" algn="just">
              <a:buClr>
                <a:srgbClr val="002060"/>
              </a:buClr>
              <a:buSzPct val="93000"/>
              <a:buFont typeface="Wingdings" pitchFamily="2" charset="2"/>
              <a:buChar char="ü"/>
            </a:pPr>
            <a:endParaRPr lang="ru-RU" sz="800" dirty="0">
              <a:solidFill>
                <a:schemeClr val="tx1"/>
              </a:solidFill>
              <a:latin typeface="Cambria" pitchFamily="18" charset="0"/>
            </a:endParaRPr>
          </a:p>
          <a:p>
            <a:pPr marL="457200" indent="-457200" algn="just">
              <a:buClr>
                <a:srgbClr val="002060"/>
              </a:buClr>
              <a:buSzPct val="93000"/>
              <a:buFont typeface="Wingdings" pitchFamily="2" charset="2"/>
              <a:buChar char="ü"/>
            </a:pPr>
            <a:r>
              <a:rPr lang="ru-RU" sz="2400" b="1" i="1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Зарегистрироваться </a:t>
            </a:r>
            <a:r>
              <a:rPr lang="ru-RU" sz="2400" i="1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(при себе иметь паспорт</a:t>
            </a:r>
            <a:r>
              <a:rPr lang="ru-RU" sz="2400" i="1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)</a:t>
            </a:r>
            <a:endParaRPr lang="en-US" sz="2400" i="1" dirty="0" smtClean="0">
              <a:solidFill>
                <a:schemeClr val="tx1"/>
              </a:solidFill>
              <a:latin typeface="Cambria" pitchFamily="18" charset="0"/>
              <a:cs typeface="Times New Roman" pitchFamily="18" charset="0"/>
            </a:endParaRPr>
          </a:p>
          <a:p>
            <a:pPr marL="171450" indent="-171450" algn="just">
              <a:buClr>
                <a:srgbClr val="002060"/>
              </a:buClr>
              <a:buSzPct val="93000"/>
              <a:buFont typeface="Wingdings" pitchFamily="2" charset="2"/>
              <a:buChar char="ü"/>
            </a:pPr>
            <a:endParaRPr lang="ru-RU" sz="800" i="1" dirty="0" smtClean="0">
              <a:solidFill>
                <a:schemeClr val="tx1"/>
              </a:solidFill>
              <a:latin typeface="Cambria" pitchFamily="18" charset="0"/>
              <a:cs typeface="Times New Roman" pitchFamily="18" charset="0"/>
            </a:endParaRPr>
          </a:p>
          <a:p>
            <a:pPr marL="457200" indent="-457200" algn="just">
              <a:buClr>
                <a:srgbClr val="002060"/>
              </a:buClr>
              <a:buSzPct val="93000"/>
              <a:buFont typeface="Wingdings" pitchFamily="2" charset="2"/>
              <a:buChar char="ü"/>
            </a:pPr>
            <a:r>
              <a:rPr lang="ru-RU" sz="2400" b="1" i="1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Пройти</a:t>
            </a:r>
            <a:r>
              <a:rPr lang="ru-RU" sz="2400" i="1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краткий 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инструктаж</a:t>
            </a:r>
            <a:r>
              <a:rPr lang="ru-RU" sz="2400" dirty="0">
                <a:solidFill>
                  <a:schemeClr val="tx1"/>
                </a:solidFill>
              </a:rPr>
              <a:t> руководителя ППЭ по процедуре проведения ГИА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;</a:t>
            </a:r>
            <a:endParaRPr lang="en-US" sz="2400" dirty="0" smtClean="0">
              <a:solidFill>
                <a:schemeClr val="tx1"/>
              </a:solidFill>
              <a:latin typeface="Cambria" pitchFamily="18" charset="0"/>
              <a:cs typeface="Times New Roman" pitchFamily="18" charset="0"/>
            </a:endParaRPr>
          </a:p>
          <a:p>
            <a:pPr marL="457200" indent="-457200" algn="just">
              <a:buClr>
                <a:srgbClr val="002060"/>
              </a:buClr>
              <a:buSzPct val="93000"/>
              <a:buFont typeface="Wingdings" pitchFamily="2" charset="2"/>
              <a:buChar char="ü"/>
            </a:pPr>
            <a:endParaRPr lang="ru-RU" sz="800" dirty="0">
              <a:solidFill>
                <a:schemeClr val="tx1"/>
              </a:solidFill>
              <a:latin typeface="Cambria" pitchFamily="18" charset="0"/>
              <a:cs typeface="Times New Roman" pitchFamily="18" charset="0"/>
            </a:endParaRPr>
          </a:p>
          <a:p>
            <a:pPr marL="457200" indent="-457200" algn="just">
              <a:buClr>
                <a:srgbClr val="002060"/>
              </a:buClr>
              <a:buSzPct val="93000"/>
              <a:buFont typeface="Wingdings" pitchFamily="2" charset="2"/>
              <a:buChar char="ü"/>
            </a:pPr>
            <a:r>
              <a:rPr lang="ru-RU" sz="2400" b="1" i="1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Получить </a:t>
            </a:r>
            <a:r>
              <a:rPr lang="ru-RU" sz="2400" b="1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информацию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:</a:t>
            </a:r>
            <a:r>
              <a:rPr lang="ru-RU" sz="2400" b="1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о </a:t>
            </a:r>
            <a:r>
              <a:rPr lang="ru-RU" sz="2400" dirty="0">
                <a:solidFill>
                  <a:schemeClr val="tx1"/>
                </a:solidFill>
              </a:rPr>
              <a:t>назначении ответственных организаторов в аудитории и распределении по аудиториям </a:t>
            </a:r>
            <a:r>
              <a:rPr lang="ru-RU" sz="2400" dirty="0" smtClean="0">
                <a:solidFill>
                  <a:schemeClr val="tx1"/>
                </a:solidFill>
              </a:rPr>
              <a:t>ППЭ, по местам работы.</a:t>
            </a:r>
            <a:endParaRPr lang="ru-RU" sz="2400" dirty="0">
              <a:solidFill>
                <a:schemeClr val="tx1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489434" y="1484784"/>
            <a:ext cx="6011415" cy="6182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just"/>
            <a:r>
              <a:rPr lang="ru-RU" sz="2600" b="1" dirty="0" smtClean="0">
                <a:solidFill>
                  <a:srgbClr val="C00000"/>
                </a:solidFill>
                <a:latin typeface="Cambria" pitchFamily="18" charset="0"/>
              </a:rPr>
              <a:t>Не </a:t>
            </a:r>
            <a:r>
              <a:rPr lang="ru-RU" sz="2600" b="1" dirty="0">
                <a:solidFill>
                  <a:srgbClr val="C00000"/>
                </a:solidFill>
                <a:latin typeface="Cambria" pitchFamily="18" charset="0"/>
              </a:rPr>
              <a:t>позднее </a:t>
            </a:r>
            <a:r>
              <a:rPr lang="ru-RU" sz="2600" b="1" dirty="0" smtClean="0">
                <a:solidFill>
                  <a:srgbClr val="C00000"/>
                </a:solidFill>
                <a:latin typeface="Cambria" pitchFamily="18" charset="0"/>
              </a:rPr>
              <a:t>08:00 </a:t>
            </a:r>
            <a:r>
              <a:rPr lang="ru-RU" sz="2600" b="1" i="1" dirty="0" smtClean="0">
                <a:solidFill>
                  <a:schemeClr val="tx1"/>
                </a:solidFill>
                <a:latin typeface="Cambria" pitchFamily="18" charset="0"/>
              </a:rPr>
              <a:t>явиться </a:t>
            </a:r>
            <a:r>
              <a:rPr lang="ru-RU" sz="2600" b="1" i="1" dirty="0">
                <a:solidFill>
                  <a:schemeClr val="tx1"/>
                </a:solidFill>
                <a:latin typeface="Cambria" pitchFamily="18" charset="0"/>
              </a:rPr>
              <a:t>в </a:t>
            </a:r>
            <a:r>
              <a:rPr lang="ru-RU" sz="2600" b="1" i="1" dirty="0" smtClean="0">
                <a:solidFill>
                  <a:schemeClr val="tx1"/>
                </a:solidFill>
                <a:latin typeface="Cambria" pitchFamily="18" charset="0"/>
              </a:rPr>
              <a:t>ППЭ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262075" y="-14926"/>
            <a:ext cx="8439149" cy="75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144000" rIns="90000" bIns="180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Получение форм и </a:t>
            </a:r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инструкций</a:t>
            </a:r>
            <a:endParaRPr lang="ru-RU" sz="2800" b="1" i="1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345099" y="1886634"/>
            <a:ext cx="8324323" cy="40345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342900" lvl="0" indent="-342900" algn="just">
              <a:buClr>
                <a:srgbClr val="002060"/>
              </a:buClr>
              <a:buFont typeface="Wingdings" pitchFamily="2" charset="2"/>
              <a:buChar char="ü"/>
            </a:pPr>
            <a:r>
              <a:rPr lang="ru-RU" sz="2100" b="1" i="1" dirty="0">
                <a:solidFill>
                  <a:schemeClr val="tx1"/>
                </a:solidFill>
                <a:cs typeface="Times New Roman" pitchFamily="18" charset="0"/>
              </a:rPr>
              <a:t>Список участников ГИА-9 в аудитории </a:t>
            </a:r>
            <a:r>
              <a:rPr lang="ru-RU" sz="2100" b="1" i="1" dirty="0" smtClean="0">
                <a:solidFill>
                  <a:schemeClr val="tx1"/>
                </a:solidFill>
                <a:cs typeface="Times New Roman" pitchFamily="18" charset="0"/>
              </a:rPr>
              <a:t>ППЭ </a:t>
            </a:r>
            <a:r>
              <a:rPr lang="ru-RU" sz="2100" dirty="0" smtClean="0">
                <a:solidFill>
                  <a:schemeClr val="tx1"/>
                </a:solidFill>
                <a:cs typeface="Times New Roman" pitchFamily="18" charset="0"/>
              </a:rPr>
              <a:t>(форма ППЭ-05-01);</a:t>
            </a:r>
          </a:p>
          <a:p>
            <a:pPr marL="342900" indent="-342900" algn="just">
              <a:buClr>
                <a:srgbClr val="002060"/>
              </a:buClr>
              <a:buFont typeface="Wingdings" pitchFamily="2" charset="2"/>
              <a:buChar char="ü"/>
            </a:pPr>
            <a:r>
              <a:rPr lang="ru-RU" sz="2100" b="1" i="1" dirty="0" smtClean="0">
                <a:solidFill>
                  <a:schemeClr val="tx1"/>
                </a:solidFill>
                <a:cs typeface="Times New Roman" pitchFamily="18" charset="0"/>
              </a:rPr>
              <a:t>«Протокол</a:t>
            </a:r>
            <a:r>
              <a:rPr lang="ru-RU" sz="2100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2100" dirty="0">
                <a:solidFill>
                  <a:schemeClr val="tx1"/>
                </a:solidFill>
                <a:cs typeface="Times New Roman" pitchFamily="18" charset="0"/>
              </a:rPr>
              <a:t>проведения ГИА-9 в </a:t>
            </a:r>
            <a:r>
              <a:rPr lang="ru-RU" sz="2100" dirty="0" smtClean="0">
                <a:solidFill>
                  <a:schemeClr val="tx1"/>
                </a:solidFill>
                <a:cs typeface="Times New Roman" pitchFamily="18" charset="0"/>
              </a:rPr>
              <a:t>аудитории»  (форма ППЭ-05-02); </a:t>
            </a:r>
            <a:endParaRPr lang="ru-RU" sz="2100" dirty="0">
              <a:solidFill>
                <a:schemeClr val="tx1"/>
              </a:solidFill>
              <a:cs typeface="Times New Roman" pitchFamily="18" charset="0"/>
            </a:endParaRPr>
          </a:p>
          <a:p>
            <a:pPr marL="342900" indent="-342900" algn="just">
              <a:buClr>
                <a:srgbClr val="002060"/>
              </a:buClr>
              <a:buFont typeface="Wingdings" pitchFamily="2" charset="2"/>
              <a:buChar char="ü"/>
            </a:pPr>
            <a:r>
              <a:rPr lang="ru-RU" sz="2100" b="1" i="1" dirty="0" smtClean="0">
                <a:solidFill>
                  <a:schemeClr val="tx1"/>
                </a:solidFill>
                <a:cs typeface="Times New Roman" pitchFamily="18" charset="0"/>
              </a:rPr>
              <a:t>«Ведомость</a:t>
            </a:r>
            <a:r>
              <a:rPr lang="ru-RU" sz="2100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2100" dirty="0">
                <a:solidFill>
                  <a:schemeClr val="tx1"/>
                </a:solidFill>
                <a:cs typeface="Times New Roman" pitchFamily="18" charset="0"/>
              </a:rPr>
              <a:t>коррекции персональных данных </a:t>
            </a:r>
            <a:r>
              <a:rPr lang="ru-RU" sz="2100" dirty="0" smtClean="0">
                <a:solidFill>
                  <a:schemeClr val="tx1"/>
                </a:solidFill>
                <a:cs typeface="Times New Roman" pitchFamily="18" charset="0"/>
              </a:rPr>
              <a:t>участников </a:t>
            </a:r>
            <a:r>
              <a:rPr lang="ru-RU" sz="2000" dirty="0" smtClean="0">
                <a:solidFill>
                  <a:schemeClr val="tx1"/>
                </a:solidFill>
                <a:cs typeface="Times New Roman" pitchFamily="18" charset="0"/>
              </a:rPr>
              <a:t>ГИА-9 </a:t>
            </a:r>
          </a:p>
          <a:p>
            <a:pPr algn="just">
              <a:buClr>
                <a:srgbClr val="002060"/>
              </a:buClr>
            </a:pPr>
            <a:r>
              <a:rPr lang="ru-RU" sz="20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cs typeface="Times New Roman" pitchFamily="18" charset="0"/>
              </a:rPr>
              <a:t>     в </a:t>
            </a:r>
            <a:r>
              <a:rPr lang="ru-RU" sz="2000" dirty="0">
                <a:solidFill>
                  <a:schemeClr val="tx1"/>
                </a:solidFill>
                <a:cs typeface="Times New Roman" pitchFamily="18" charset="0"/>
              </a:rPr>
              <a:t>аудитории</a:t>
            </a:r>
            <a:r>
              <a:rPr lang="ru-RU" sz="2000" dirty="0" smtClean="0">
                <a:solidFill>
                  <a:schemeClr val="tx1"/>
                </a:solidFill>
                <a:cs typeface="Times New Roman" pitchFamily="18" charset="0"/>
              </a:rPr>
              <a:t>» (форма ППЭ-12-02);</a:t>
            </a:r>
            <a:endParaRPr lang="ru-RU" sz="2100" dirty="0">
              <a:solidFill>
                <a:schemeClr val="tx1"/>
              </a:solidFill>
              <a:cs typeface="Times New Roman" pitchFamily="18" charset="0"/>
            </a:endParaRPr>
          </a:p>
          <a:p>
            <a:pPr marL="342900" indent="-342900" algn="just">
              <a:buClr>
                <a:srgbClr val="002060"/>
              </a:buClr>
              <a:buFont typeface="Wingdings" pitchFamily="2" charset="2"/>
              <a:buChar char="ü"/>
            </a:pPr>
            <a:r>
              <a:rPr lang="ru-RU" sz="2100" b="1" i="1" dirty="0" smtClean="0">
                <a:solidFill>
                  <a:schemeClr val="tx1"/>
                </a:solidFill>
                <a:cs typeface="Times New Roman" pitchFamily="18" charset="0"/>
              </a:rPr>
              <a:t>Ведомость</a:t>
            </a:r>
            <a:r>
              <a:rPr lang="ru-RU" sz="2100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2100" dirty="0">
                <a:solidFill>
                  <a:schemeClr val="tx1"/>
                </a:solidFill>
                <a:cs typeface="Times New Roman" pitchFamily="18" charset="0"/>
              </a:rPr>
              <a:t>использования дополнительных бланков ответов № </a:t>
            </a:r>
            <a:r>
              <a:rPr lang="ru-RU" sz="2100" dirty="0" smtClean="0">
                <a:solidFill>
                  <a:schemeClr val="tx1"/>
                </a:solidFill>
                <a:cs typeface="Times New Roman" pitchFamily="18" charset="0"/>
              </a:rPr>
              <a:t>2" (форма ППЭ-12-03);</a:t>
            </a:r>
          </a:p>
          <a:p>
            <a:pPr marL="342900" indent="-342900" algn="just">
              <a:buClr>
                <a:srgbClr val="002060"/>
              </a:buClr>
              <a:buFont typeface="Wingdings" pitchFamily="2" charset="2"/>
              <a:buChar char="ü"/>
            </a:pPr>
            <a:r>
              <a:rPr lang="ru-RU" sz="2100" b="1" i="1" dirty="0" smtClean="0">
                <a:solidFill>
                  <a:schemeClr val="tx1"/>
                </a:solidFill>
                <a:cs typeface="Times New Roman" pitchFamily="18" charset="0"/>
              </a:rPr>
              <a:t>«Ведомость </a:t>
            </a:r>
            <a:r>
              <a:rPr lang="ru-RU" sz="2100" dirty="0">
                <a:solidFill>
                  <a:schemeClr val="tx1"/>
                </a:solidFill>
                <a:cs typeface="Times New Roman" pitchFamily="18" charset="0"/>
              </a:rPr>
              <a:t>учета времени отсутствия участников в </a:t>
            </a:r>
            <a:r>
              <a:rPr lang="ru-RU" sz="2100" dirty="0" smtClean="0">
                <a:solidFill>
                  <a:schemeClr val="tx1"/>
                </a:solidFill>
                <a:cs typeface="Times New Roman" pitchFamily="18" charset="0"/>
              </a:rPr>
              <a:t>аудитории» (форма ППЭ-12-04-МАШ);</a:t>
            </a:r>
            <a:endParaRPr lang="ru-RU" sz="2100" dirty="0">
              <a:solidFill>
                <a:schemeClr val="tx1"/>
              </a:solidFill>
              <a:cs typeface="Times New Roman" pitchFamily="18" charset="0"/>
            </a:endParaRPr>
          </a:p>
          <a:p>
            <a:pPr marL="342900" indent="-342900" algn="just">
              <a:buClr>
                <a:srgbClr val="002060"/>
              </a:buClr>
              <a:buFont typeface="Wingdings" pitchFamily="2" charset="2"/>
              <a:buChar char="ü"/>
            </a:pPr>
            <a:r>
              <a:rPr lang="ru-RU" sz="2000" b="1" i="1" dirty="0" smtClean="0">
                <a:solidFill>
                  <a:schemeClr val="tx1"/>
                </a:solidFill>
                <a:latin typeface="Cambria" pitchFamily="18" charset="0"/>
              </a:rPr>
              <a:t>Сопроводительный</a:t>
            </a:r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бланк к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ЭМ</a:t>
            </a:r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</a:rPr>
              <a:t>;</a:t>
            </a:r>
            <a:endParaRPr lang="ru-RU" sz="2100" dirty="0">
              <a:solidFill>
                <a:schemeClr val="tx1"/>
              </a:solidFill>
              <a:cs typeface="Times New Roman" pitchFamily="18" charset="0"/>
            </a:endParaRPr>
          </a:p>
          <a:p>
            <a:pPr marL="342900" indent="-342900" algn="just">
              <a:buClr>
                <a:srgbClr val="002060"/>
              </a:buClr>
              <a:buFont typeface="Wingdings" pitchFamily="2" charset="2"/>
              <a:buChar char="ü"/>
            </a:pPr>
            <a:r>
              <a:rPr lang="ru-RU" sz="2100" b="1" i="1" dirty="0" smtClean="0">
                <a:solidFill>
                  <a:schemeClr val="tx1"/>
                </a:solidFill>
                <a:cs typeface="Times New Roman" pitchFamily="18" charset="0"/>
              </a:rPr>
              <a:t>Памятку</a:t>
            </a:r>
            <a:r>
              <a:rPr lang="ru-RU" sz="2100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2100" dirty="0">
                <a:solidFill>
                  <a:schemeClr val="tx1"/>
                </a:solidFill>
                <a:cs typeface="Times New Roman" pitchFamily="18" charset="0"/>
              </a:rPr>
              <a:t>с кодировкой </a:t>
            </a:r>
            <a:r>
              <a:rPr lang="ru-RU" sz="2100" i="1" dirty="0">
                <a:solidFill>
                  <a:schemeClr val="tx1"/>
                </a:solidFill>
                <a:cs typeface="Times New Roman" pitchFamily="18" charset="0"/>
              </a:rPr>
              <a:t>(образовательной организации ППЭ, предмета),</a:t>
            </a:r>
            <a:r>
              <a:rPr lang="ru-RU" sz="2100" dirty="0">
                <a:solidFill>
                  <a:schemeClr val="tx1"/>
                </a:solidFill>
                <a:cs typeface="Times New Roman" pitchFamily="18" charset="0"/>
              </a:rPr>
              <a:t> используемой при заполнении регистрационных частей бланков </a:t>
            </a:r>
            <a:r>
              <a:rPr lang="ru-RU" sz="2100" dirty="0" smtClean="0">
                <a:solidFill>
                  <a:schemeClr val="tx1"/>
                </a:solidFill>
                <a:cs typeface="Times New Roman" pitchFamily="18" charset="0"/>
              </a:rPr>
              <a:t>ГИА.</a:t>
            </a:r>
          </a:p>
        </p:txBody>
      </p:sp>
      <p:sp>
        <p:nvSpPr>
          <p:cNvPr id="2" name="Стрелка вправо 1"/>
          <p:cNvSpPr/>
          <p:nvPr/>
        </p:nvSpPr>
        <p:spPr>
          <a:xfrm>
            <a:off x="8028384" y="5676889"/>
            <a:ext cx="892655" cy="531346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5099" y="908720"/>
            <a:ext cx="82800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В </a:t>
            </a:r>
            <a:r>
              <a:rPr lang="ru-RU" sz="20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штабе </a:t>
            </a:r>
            <a:r>
              <a:rPr lang="ru-RU" sz="20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ППЭ организатор в аудитории  должен  получить  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у руководителя ППЭ:</a:t>
            </a:r>
            <a:endParaRPr lang="ru-RU" sz="2000" b="1" i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163763" y="390390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163763" y="3778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9020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319153" y="1340768"/>
            <a:ext cx="8270365" cy="42807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342900" indent="-342900" algn="just">
              <a:buClr>
                <a:srgbClr val="002060"/>
              </a:buClr>
              <a:buFont typeface="Wingdings" pitchFamily="2" charset="2"/>
              <a:buChar char="ü"/>
            </a:pPr>
            <a:r>
              <a:rPr lang="ru-RU" sz="2000" b="1" i="1" dirty="0" smtClean="0">
                <a:solidFill>
                  <a:schemeClr val="tx1"/>
                </a:solidFill>
              </a:rPr>
              <a:t>Инструкцию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MS Gothic" pitchFamily="49" charset="-128"/>
                <a:cs typeface="Arial" charset="0"/>
              </a:rPr>
              <a:t>для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MS Gothic" pitchFamily="49" charset="-128"/>
                <a:cs typeface="Arial" charset="0"/>
              </a:rPr>
              <a:t>участников экзамена, зачитываемую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MS Gothic" pitchFamily="49" charset="-128"/>
                <a:cs typeface="Arial" charset="0"/>
              </a:rPr>
              <a:t>организатором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MS Gothic" pitchFamily="49" charset="-128"/>
                <a:cs typeface="Arial" charset="0"/>
              </a:rPr>
              <a:t>.</a:t>
            </a:r>
            <a:endParaRPr lang="ru-RU" sz="2000" dirty="0" smtClean="0">
              <a:solidFill>
                <a:schemeClr val="tx1"/>
              </a:solidFill>
              <a:latin typeface="Cambria" pitchFamily="18" charset="0"/>
              <a:ea typeface="MS Gothic" pitchFamily="49" charset="-128"/>
              <a:cs typeface="Arial" charset="0"/>
            </a:endParaRPr>
          </a:p>
          <a:p>
            <a:pPr marL="171450" indent="-171450" algn="just">
              <a:buClr>
                <a:srgbClr val="002060"/>
              </a:buClr>
              <a:buFont typeface="Wingdings" pitchFamily="2" charset="2"/>
              <a:buChar char="ü"/>
            </a:pPr>
            <a:endParaRPr lang="ru-RU" sz="800" dirty="0" smtClean="0">
              <a:solidFill>
                <a:schemeClr val="tx1"/>
              </a:solidFill>
            </a:endParaRPr>
          </a:p>
          <a:p>
            <a:pPr marL="171450" indent="-171450" algn="just">
              <a:buClr>
                <a:srgbClr val="002060"/>
              </a:buClr>
              <a:buFont typeface="Wingdings" pitchFamily="2" charset="2"/>
              <a:buChar char="ü"/>
            </a:pPr>
            <a:endParaRPr lang="ru-RU" sz="800" dirty="0">
              <a:solidFill>
                <a:schemeClr val="tx1"/>
              </a:solidFill>
            </a:endParaRPr>
          </a:p>
          <a:p>
            <a:pPr marL="342900" indent="-342900" algn="just">
              <a:buClr>
                <a:srgbClr val="002060"/>
              </a:buClr>
              <a:buFont typeface="Wingdings" pitchFamily="2" charset="2"/>
              <a:buChar char="ü"/>
            </a:pP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</a:rPr>
              <a:t>Памятку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с</a:t>
            </a:r>
            <a:r>
              <a:rPr lang="ru-RU" sz="2000" dirty="0" smtClean="0">
                <a:solidFill>
                  <a:schemeClr val="tx1"/>
                </a:solidFill>
              </a:rPr>
              <a:t>о сроками </a:t>
            </a:r>
            <a:r>
              <a:rPr lang="ru-RU" sz="2000" dirty="0">
                <a:solidFill>
                  <a:schemeClr val="tx1"/>
                </a:solidFill>
              </a:rPr>
              <a:t>ознакомления участников ОГЭ с </a:t>
            </a:r>
            <a:r>
              <a:rPr lang="ru-RU" sz="2000" dirty="0" smtClean="0">
                <a:solidFill>
                  <a:schemeClr val="tx1"/>
                </a:solidFill>
              </a:rPr>
              <a:t>результатами экзамена, </a:t>
            </a:r>
            <a:r>
              <a:rPr lang="ru-RU" sz="2000" dirty="0">
                <a:solidFill>
                  <a:schemeClr val="tx1"/>
                </a:solidFill>
              </a:rPr>
              <a:t>сроках подачи и рассмотрения апелляций о несогласии </a:t>
            </a:r>
            <a:r>
              <a:rPr lang="ru-RU" sz="2000" dirty="0" smtClean="0">
                <a:solidFill>
                  <a:schemeClr val="tx1"/>
                </a:solidFill>
              </a:rPr>
              <a:t>с </a:t>
            </a:r>
            <a:r>
              <a:rPr lang="ru-RU" sz="2000" dirty="0">
                <a:solidFill>
                  <a:schemeClr val="tx1"/>
                </a:solidFill>
              </a:rPr>
              <a:t>выставленными </a:t>
            </a:r>
            <a:r>
              <a:rPr lang="ru-RU" sz="2000" dirty="0" smtClean="0">
                <a:solidFill>
                  <a:schemeClr val="tx1"/>
                </a:solidFill>
              </a:rPr>
              <a:t>баллами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  <a:endParaRPr lang="ru-RU" sz="2000" dirty="0" smtClean="0">
              <a:solidFill>
                <a:schemeClr val="tx1"/>
              </a:solidFill>
            </a:endParaRPr>
          </a:p>
          <a:p>
            <a:pPr lvl="0" algn="just">
              <a:buClr>
                <a:srgbClr val="002060"/>
              </a:buClr>
            </a:pPr>
            <a:endParaRPr lang="ru-RU" sz="2000" i="1" dirty="0" smtClean="0">
              <a:solidFill>
                <a:schemeClr val="tx1"/>
              </a:solidFill>
            </a:endParaRPr>
          </a:p>
          <a:p>
            <a:pPr marL="342900" indent="-342900" algn="just">
              <a:buClr>
                <a:srgbClr val="002060"/>
              </a:buClr>
              <a:buFont typeface="Wingdings" pitchFamily="2" charset="2"/>
              <a:buChar char="ü"/>
            </a:pPr>
            <a:r>
              <a:rPr lang="ru-RU" sz="2000" b="1" i="1" dirty="0">
                <a:solidFill>
                  <a:schemeClr val="tx1"/>
                </a:solidFill>
              </a:rPr>
              <a:t>Ножницы</a:t>
            </a:r>
            <a:r>
              <a:rPr lang="ru-RU" sz="2000" dirty="0">
                <a:solidFill>
                  <a:schemeClr val="tx1"/>
                </a:solidFill>
              </a:rPr>
              <a:t> для вскрытия пакетов с ЭМ, </a:t>
            </a:r>
            <a:r>
              <a:rPr lang="ru-RU" sz="2000" b="1" i="1" dirty="0">
                <a:solidFill>
                  <a:schemeClr val="tx1"/>
                </a:solidFill>
              </a:rPr>
              <a:t>черновики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b="1" i="1" dirty="0">
                <a:solidFill>
                  <a:schemeClr val="tx1"/>
                </a:solidFill>
              </a:rPr>
              <a:t>комплект</a:t>
            </a:r>
            <a:r>
              <a:rPr lang="ru-RU" sz="2000" dirty="0">
                <a:solidFill>
                  <a:schemeClr val="tx1"/>
                </a:solidFill>
              </a:rPr>
              <a:t> черных </a:t>
            </a:r>
            <a:r>
              <a:rPr lang="ru-RU" sz="2000" dirty="0" smtClean="0">
                <a:solidFill>
                  <a:schemeClr val="tx1"/>
                </a:solidFill>
              </a:rPr>
              <a:t>гелиевых или капиллярных </a:t>
            </a:r>
            <a:r>
              <a:rPr lang="ru-RU" sz="2000" b="1" i="1" dirty="0">
                <a:solidFill>
                  <a:schemeClr val="tx1"/>
                </a:solidFill>
              </a:rPr>
              <a:t>ручек</a:t>
            </a:r>
            <a:r>
              <a:rPr lang="ru-RU" sz="2000" dirty="0">
                <a:solidFill>
                  <a:schemeClr val="tx1"/>
                </a:solidFill>
              </a:rPr>
              <a:t>, необходимое </a:t>
            </a:r>
            <a:r>
              <a:rPr lang="ru-RU" sz="2000" b="1" i="1" dirty="0">
                <a:solidFill>
                  <a:schemeClr val="tx1"/>
                </a:solidFill>
              </a:rPr>
              <a:t>количество пакетов</a:t>
            </a:r>
            <a:r>
              <a:rPr lang="ru-RU" sz="2000" dirty="0">
                <a:solidFill>
                  <a:schemeClr val="tx1"/>
                </a:solidFill>
              </a:rPr>
              <a:t> для использованных КИМ, черновиков и ЭМ, имеющих брак или  испорченных,  неиспользованных </a:t>
            </a:r>
            <a:r>
              <a:rPr lang="ru-RU" sz="2000" dirty="0" smtClean="0">
                <a:solidFill>
                  <a:schemeClr val="tx1"/>
                </a:solidFill>
              </a:rPr>
              <a:t>ЭМ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171450" indent="-171450" algn="just">
              <a:buClr>
                <a:srgbClr val="002060"/>
              </a:buClr>
              <a:buFont typeface="Wingdings" pitchFamily="2" charset="2"/>
              <a:buChar char="ü"/>
            </a:pPr>
            <a:endParaRPr lang="ru-RU" sz="2000" i="1" dirty="0" smtClean="0">
              <a:solidFill>
                <a:schemeClr val="tx1"/>
              </a:solidFill>
            </a:endParaRPr>
          </a:p>
          <a:p>
            <a:pPr marL="342900" indent="-342900" algn="just">
              <a:buClr>
                <a:srgbClr val="002060"/>
              </a:buClr>
              <a:buFont typeface="Wingdings" pitchFamily="2" charset="2"/>
              <a:buChar char="ü"/>
            </a:pPr>
            <a:r>
              <a:rPr lang="ru-RU" sz="2000" b="1" i="1" dirty="0">
                <a:solidFill>
                  <a:schemeClr val="tx1"/>
                </a:solidFill>
                <a:cs typeface="Times New Roman" pitchFamily="18" charset="0"/>
              </a:rPr>
              <a:t>Таблички</a:t>
            </a:r>
            <a:r>
              <a:rPr lang="ru-RU" sz="2000" dirty="0">
                <a:solidFill>
                  <a:schemeClr val="tx1"/>
                </a:solidFill>
                <a:cs typeface="Times New Roman" pitchFamily="18" charset="0"/>
              </a:rPr>
              <a:t> с номером </a:t>
            </a:r>
            <a:r>
              <a:rPr lang="ru-RU" sz="2000" dirty="0" smtClean="0">
                <a:solidFill>
                  <a:schemeClr val="tx1"/>
                </a:solidFill>
                <a:cs typeface="Times New Roman" pitchFamily="18" charset="0"/>
              </a:rPr>
              <a:t>аудитории</a:t>
            </a:r>
            <a:endParaRPr lang="ru-RU" sz="2000" i="1" dirty="0">
              <a:solidFill>
                <a:schemeClr val="tx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19153" y="254833"/>
            <a:ext cx="8439149" cy="696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144000" rIns="90000" bIns="180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Получение инструкций и материалов</a:t>
            </a:r>
            <a:endParaRPr lang="ru-RU" sz="2400" b="1" i="1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3569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400" name="Text Box 8"/>
          <p:cNvSpPr txBox="1">
            <a:spLocks noChangeArrowheads="1"/>
          </p:cNvSpPr>
          <p:nvPr/>
        </p:nvSpPr>
        <p:spPr bwMode="auto">
          <a:xfrm>
            <a:off x="181932" y="188640"/>
            <a:ext cx="8564112" cy="757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144000" rIns="90000" bIns="180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800" b="1" i="1" dirty="0" smtClean="0">
                <a:solidFill>
                  <a:srgbClr val="C00000"/>
                </a:solidFill>
                <a:latin typeface="Cambria" pitchFamily="18" charset="0"/>
              </a:rPr>
              <a:t>Организаторы в </a:t>
            </a:r>
            <a:r>
              <a:rPr lang="ru-RU" sz="2800" b="1" i="1" dirty="0">
                <a:solidFill>
                  <a:srgbClr val="C00000"/>
                </a:solidFill>
                <a:latin typeface="Cambria" pitchFamily="18" charset="0"/>
              </a:rPr>
              <a:t>аудитории </a:t>
            </a:r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</a:rPr>
              <a:t>должны:</a:t>
            </a:r>
            <a:endParaRPr lang="ru-RU" sz="2800" b="1" i="1" dirty="0">
              <a:solidFill>
                <a:srgbClr val="002060"/>
              </a:solidFill>
              <a:latin typeface="Cambria" pitchFamily="18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51520" y="1772816"/>
            <a:ext cx="8424936" cy="24341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457200" indent="-457200" algn="l">
              <a:buClr>
                <a:srgbClr val="002060"/>
              </a:buClr>
              <a:buSzPct val="91000"/>
              <a:buFont typeface="Wingdings" pitchFamily="2" charset="2"/>
              <a:buChar char="ü"/>
            </a:pPr>
            <a:r>
              <a:rPr lang="ru-RU" sz="2400" b="1" i="1" dirty="0" smtClean="0">
                <a:solidFill>
                  <a:schemeClr val="tx1"/>
                </a:solidFill>
                <a:latin typeface="Cambria" pitchFamily="18" charset="0"/>
              </a:rPr>
              <a:t>Проверить</a:t>
            </a:r>
            <a:r>
              <a:rPr lang="ru-RU" sz="2400" b="1" dirty="0" smtClean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готовность аудитории к экзамену;</a:t>
            </a:r>
          </a:p>
          <a:p>
            <a:pPr marL="457200" indent="-457200" algn="l">
              <a:buClr>
                <a:srgbClr val="002060"/>
              </a:buClr>
              <a:buSzPct val="91000"/>
              <a:buFont typeface="Wingdings" pitchFamily="2" charset="2"/>
              <a:buChar char="ü"/>
            </a:pPr>
            <a:r>
              <a:rPr lang="ru-RU" sz="24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Вывесить</a:t>
            </a:r>
            <a:r>
              <a:rPr lang="ru-RU" sz="24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на дверь </a:t>
            </a:r>
            <a:r>
              <a:rPr lang="ru-RU" sz="24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аудитории один экземпляр 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списка участников ГИА-9 в аудитории</a:t>
            </a:r>
            <a:r>
              <a:rPr lang="ru-RU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altLang="ru-RU" sz="24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ea typeface="Cambria" pitchFamily="18" charset="0"/>
              </a:rPr>
              <a:t>(форма </a:t>
            </a:r>
            <a:r>
              <a:rPr lang="ru-RU" altLang="ru-RU" sz="2400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ППЭ-05-01)</a:t>
            </a:r>
            <a:r>
              <a:rPr lang="ru-RU" altLang="ru-RU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; </a:t>
            </a:r>
            <a:endParaRPr lang="ru-RU" sz="2400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Cambria" pitchFamily="18" charset="0"/>
            </a:endParaRPr>
          </a:p>
          <a:p>
            <a:pPr marL="457200" indent="-457200" algn="l">
              <a:buClr>
                <a:srgbClr val="002060"/>
              </a:buClr>
              <a:buSzPct val="91000"/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4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Разложить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черновики</a:t>
            </a:r>
            <a:r>
              <a:rPr lang="ru-RU" sz="24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;</a:t>
            </a:r>
            <a:endParaRPr lang="ru-RU" sz="2200" i="1" strike="sngStrike" dirty="0" smtClean="0">
              <a:solidFill>
                <a:srgbClr val="FF0000"/>
              </a:solidFill>
              <a:latin typeface="Cambria" pitchFamily="18" charset="0"/>
              <a:ea typeface="Cambria" pitchFamily="18" charset="0"/>
            </a:endParaRPr>
          </a:p>
          <a:p>
            <a:pPr marL="457200" indent="-457200" algn="l">
              <a:buClr>
                <a:srgbClr val="002060"/>
              </a:buClr>
              <a:buSzPct val="91000"/>
              <a:buFont typeface="Wingdings" pitchFamily="2" charset="2"/>
              <a:buChar char="ü"/>
            </a:pPr>
            <a:r>
              <a:rPr lang="ru-RU" sz="24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Оформить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образцы регистрационных полей 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</a:rPr>
              <a:t>бланков на доске.</a:t>
            </a:r>
            <a:endParaRPr lang="ru-RU" sz="24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69017" y="946619"/>
            <a:ext cx="7758626" cy="6182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600" b="1" dirty="0">
                <a:solidFill>
                  <a:srgbClr val="C00000"/>
                </a:solidFill>
                <a:latin typeface="Cambria" pitchFamily="18" charset="0"/>
              </a:rPr>
              <a:t>Не позднее </a:t>
            </a:r>
            <a:r>
              <a:rPr lang="ru-RU" sz="2600" b="1" dirty="0" smtClean="0">
                <a:solidFill>
                  <a:srgbClr val="C00000"/>
                </a:solidFill>
                <a:latin typeface="Cambria" pitchFamily="18" charset="0"/>
              </a:rPr>
              <a:t>9:00 </a:t>
            </a:r>
            <a:r>
              <a:rPr lang="ru-RU" sz="2600" dirty="0" smtClean="0">
                <a:solidFill>
                  <a:schemeClr val="tx1"/>
                </a:solidFill>
                <a:latin typeface="Cambria" pitchFamily="18" charset="0"/>
              </a:rPr>
              <a:t>пройти в аудиторию</a:t>
            </a:r>
            <a:endParaRPr lang="ru-RU" sz="2600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5122" name="Picture 2" descr="C:\ДНЕПРОВСКАЯ_ДОКУМЕ6НТЫ_\Документы ГИА\ПОДГОТОВКА СПЕЦИАЛИСТОВ\СПЕЦИАЛИСТЫ\организаторыППЭ\Рисунок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581128"/>
            <a:ext cx="2369239" cy="1800200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ДНЕПРОВСКАЯ_ДОКУМЕ6НТЫ_\Документы ГИА\ПОДГОТОВКА СПЕЦИАЛИСТОВ\СПЕЦИАЛИСТЫ\организаторыППЭ\Рисунок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869161"/>
            <a:ext cx="3900487" cy="1903630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262075" y="29663"/>
            <a:ext cx="8439149" cy="143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144000" rIns="90000" bIns="180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400" b="1" i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До начала </a:t>
            </a:r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экзамена</a:t>
            </a:r>
            <a:endParaRPr lang="ru-RU" sz="2400" b="1" i="1" dirty="0">
              <a:solidFill>
                <a:srgbClr val="002060"/>
              </a:solidFill>
              <a:latin typeface="Cambria" pitchFamily="18" charset="0"/>
              <a:ea typeface="Cambria" pitchFamily="18" charset="0"/>
            </a:endParaRPr>
          </a:p>
          <a:p>
            <a:r>
              <a:rPr lang="ru-RU" sz="2400" b="1" i="1" dirty="0" smtClean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ответственный организатор в аудитории </a:t>
            </a:r>
          </a:p>
          <a:p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не </a:t>
            </a:r>
            <a:r>
              <a:rPr lang="ru-RU" sz="2400" b="1" i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позднее 9.45 часов </a:t>
            </a:r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endParaRPr lang="ru-RU" sz="2400" b="1" i="1" dirty="0">
              <a:solidFill>
                <a:srgbClr val="002060"/>
              </a:solidFill>
              <a:latin typeface="Cambria" pitchFamily="18" charset="0"/>
              <a:ea typeface="Cambria" pitchFamily="18" charset="0"/>
              <a:cs typeface="Times New Roman" pitchFamily="18" charset="0"/>
            </a:endParaRP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355294" y="1628800"/>
            <a:ext cx="8284578" cy="31112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buClr>
                <a:srgbClr val="C00000"/>
              </a:buClr>
              <a:buSzPct val="160000"/>
            </a:pPr>
            <a:r>
              <a:rPr lang="ru-RU" sz="2000" b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Должен получить у руководителя ППЭ  ЭМ</a:t>
            </a:r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:</a:t>
            </a:r>
          </a:p>
          <a:p>
            <a:pPr>
              <a:buClr>
                <a:srgbClr val="C00000"/>
              </a:buClr>
              <a:buSzPct val="160000"/>
            </a:pPr>
            <a:endParaRPr lang="ru-RU" sz="800" b="1" dirty="0" smtClean="0"/>
          </a:p>
          <a:p>
            <a:pPr marL="342900" indent="-342900" algn="just">
              <a:buClr>
                <a:schemeClr val="tx1"/>
              </a:buClr>
              <a:buSzPct val="90000"/>
              <a:buFont typeface="Wingdings" pitchFamily="2" charset="2"/>
              <a:buChar char="ü"/>
            </a:pPr>
            <a:r>
              <a:rPr lang="ru-RU" sz="2000" b="1" dirty="0" smtClean="0"/>
              <a:t>на </a:t>
            </a:r>
            <a:r>
              <a:rPr lang="ru-RU" sz="2000" b="1" dirty="0"/>
              <a:t>ОГЭ </a:t>
            </a:r>
            <a:r>
              <a:rPr lang="ru-RU" sz="2000" dirty="0"/>
              <a:t>доставочные пакеты ЭМ с КИМ, бланками ответов № 1, № 2, справочными материалами по </a:t>
            </a:r>
            <a:r>
              <a:rPr lang="ru-RU" sz="2000" dirty="0" smtClean="0"/>
              <a:t>математике;</a:t>
            </a:r>
          </a:p>
          <a:p>
            <a:pPr marL="342900" lvl="0" indent="-342900" algn="just">
              <a:buClr>
                <a:schemeClr val="tx1"/>
              </a:buClr>
              <a:buSzPct val="90000"/>
              <a:buFont typeface="Wingdings" pitchFamily="2" charset="2"/>
              <a:buChar char="ü"/>
            </a:pPr>
            <a:r>
              <a:rPr lang="ru-RU" sz="2000" b="1" dirty="0"/>
              <a:t>на ГВЭ </a:t>
            </a:r>
            <a:r>
              <a:rPr lang="ru-RU" sz="2000" dirty="0"/>
              <a:t>доставочные пакеты с экзаменационными вариантами заданий (текстами, темами, билетами) и справочными материалами по </a:t>
            </a:r>
            <a:r>
              <a:rPr lang="ru-RU" sz="2000" dirty="0" smtClean="0"/>
              <a:t>математике, доставочные </a:t>
            </a:r>
            <a:r>
              <a:rPr lang="ru-RU" sz="2000" dirty="0"/>
              <a:t>пакеты с ИК бланков ГВЭ;</a:t>
            </a:r>
          </a:p>
          <a:p>
            <a:pPr marL="342900" lvl="0" indent="-342900" algn="just">
              <a:buClr>
                <a:schemeClr val="tx1"/>
              </a:buClr>
              <a:buSzPct val="90000"/>
              <a:buFont typeface="Wingdings" pitchFamily="2" charset="2"/>
              <a:buChar char="ü"/>
            </a:pPr>
            <a:r>
              <a:rPr lang="ru-RU" sz="2000" b="1" dirty="0">
                <a:solidFill>
                  <a:schemeClr val="tx1"/>
                </a:solidFill>
              </a:rPr>
              <a:t>возвратные доставочные пакеты </a:t>
            </a:r>
            <a:r>
              <a:rPr lang="ru-RU" sz="2000" dirty="0">
                <a:solidFill>
                  <a:schemeClr val="tx1"/>
                </a:solidFill>
              </a:rPr>
              <a:t>на ОГЭ </a:t>
            </a:r>
            <a:r>
              <a:rPr lang="ru-RU" sz="2000" dirty="0" smtClean="0">
                <a:solidFill>
                  <a:schemeClr val="tx1"/>
                </a:solidFill>
              </a:rPr>
              <a:t>и (</a:t>
            </a:r>
            <a:r>
              <a:rPr lang="ru-RU" sz="2000" dirty="0">
                <a:solidFill>
                  <a:schemeClr val="tx1"/>
                </a:solidFill>
              </a:rPr>
              <a:t>или) ГВЭ; </a:t>
            </a:r>
          </a:p>
          <a:p>
            <a:pPr marL="342900" lvl="0" indent="-342900" algn="just">
              <a:buClr>
                <a:schemeClr val="tx1"/>
              </a:buClr>
              <a:buSzPct val="90000"/>
              <a:buFont typeface="Wingdings" pitchFamily="2" charset="2"/>
              <a:buChar char="ü"/>
            </a:pPr>
            <a:r>
              <a:rPr lang="ru-RU" sz="2000" b="1" dirty="0">
                <a:solidFill>
                  <a:schemeClr val="tx1"/>
                </a:solidFill>
              </a:rPr>
              <a:t>дополнительные бланки </a:t>
            </a:r>
            <a:r>
              <a:rPr lang="ru-RU" sz="2000" dirty="0">
                <a:solidFill>
                  <a:schemeClr val="tx1"/>
                </a:solidFill>
              </a:rPr>
              <a:t>ответов;</a:t>
            </a:r>
          </a:p>
          <a:p>
            <a:pPr marL="342900" lvl="0" indent="-342900" algn="just">
              <a:buClr>
                <a:schemeClr val="tx1"/>
              </a:buClr>
              <a:buSzPct val="90000"/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1"/>
                </a:solidFill>
              </a:rPr>
              <a:t>CD-диск </a:t>
            </a:r>
            <a:r>
              <a:rPr lang="ru-RU" sz="2000" dirty="0" smtClean="0"/>
              <a:t> для </a:t>
            </a:r>
            <a:r>
              <a:rPr lang="ru-RU" sz="2000" dirty="0" err="1"/>
              <a:t>аудирования</a:t>
            </a:r>
            <a:r>
              <a:rPr lang="ru-RU" sz="2000" dirty="0"/>
              <a:t> по русскому языку.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4144554" y="205668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l"/>
            <a:r>
              <a:rPr lang="ru-RU" sz="1800" dirty="0" smtClean="0">
                <a:solidFill>
                  <a:schemeClr val="tx1"/>
                </a:solidFill>
              </a:rPr>
              <a:t> 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55236" y="5264772"/>
            <a:ext cx="7052826" cy="1323439"/>
          </a:xfrm>
          <a:prstGeom prst="rect">
            <a:avLst/>
          </a:prstGeom>
          <a:ln w="127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ru-RU" sz="2000" dirty="0">
                <a:solidFill>
                  <a:schemeClr val="tx1"/>
                </a:solidFill>
              </a:rPr>
              <a:t>Количество выданных в аудиторию материалов фиксируется в ведомости выдачи и возврата ЭМ 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(</a:t>
            </a:r>
            <a:r>
              <a:rPr lang="ru-RU" sz="2000" b="1" i="1" dirty="0" smtClean="0">
                <a:solidFill>
                  <a:schemeClr val="tx1"/>
                </a:solidFill>
              </a:rPr>
              <a:t>форма ППЭ-14-02)  </a:t>
            </a:r>
          </a:p>
          <a:p>
            <a:pPr algn="l"/>
            <a:r>
              <a:rPr lang="ru-RU" sz="2000" dirty="0" smtClean="0">
                <a:solidFill>
                  <a:schemeClr val="tx1"/>
                </a:solidFill>
              </a:rPr>
              <a:t>и </a:t>
            </a:r>
            <a:r>
              <a:rPr lang="ru-RU" sz="2000" b="1" i="1" dirty="0">
                <a:solidFill>
                  <a:schemeClr val="tx1"/>
                </a:solidFill>
              </a:rPr>
              <a:t>подтверждается </a:t>
            </a:r>
            <a:r>
              <a:rPr lang="ru-RU" sz="2000" b="1" i="1" dirty="0" smtClean="0">
                <a:solidFill>
                  <a:schemeClr val="tx1"/>
                </a:solidFill>
              </a:rPr>
              <a:t>подписью </a:t>
            </a:r>
            <a:r>
              <a:rPr lang="ru-RU" sz="2000" dirty="0">
                <a:solidFill>
                  <a:schemeClr val="tx1"/>
                </a:solidFill>
              </a:rPr>
              <a:t>ответственного организатора 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l"/>
            <a:r>
              <a:rPr lang="ru-RU" sz="2000" dirty="0" smtClean="0">
                <a:solidFill>
                  <a:schemeClr val="tx1"/>
                </a:solidFill>
              </a:rPr>
              <a:t>в аудитории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  <a:endParaRPr lang="ru-RU" sz="2000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4764" y="5264772"/>
            <a:ext cx="46679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  <a:cs typeface="Times New Roman" pitchFamily="18" charset="0"/>
              </a:rPr>
              <a:t>!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8495316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400" name="Text Box 8"/>
          <p:cNvSpPr txBox="1">
            <a:spLocks noChangeArrowheads="1"/>
          </p:cNvSpPr>
          <p:nvPr/>
        </p:nvSpPr>
        <p:spPr bwMode="auto">
          <a:xfrm>
            <a:off x="233264" y="183985"/>
            <a:ext cx="8564112" cy="75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144000" rIns="90000" bIns="180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 </a:t>
            </a:r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ГИА-9 по русскому  языку</a:t>
            </a:r>
            <a:endParaRPr lang="ru-RU" sz="2800" b="1" i="1" dirty="0">
              <a:solidFill>
                <a:srgbClr val="002060"/>
              </a:solidFill>
              <a:latin typeface="Cambria" pitchFamily="18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80918" y="4642844"/>
            <a:ext cx="7632848" cy="1756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400" b="1" i="1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Организаторы в аудитории</a:t>
            </a:r>
            <a:r>
              <a:rPr lang="ru-RU" sz="2400" b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4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должны:</a:t>
            </a:r>
          </a:p>
          <a:p>
            <a:r>
              <a:rPr lang="ru-RU" sz="24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Проверить</a:t>
            </a:r>
            <a:r>
              <a:rPr lang="ru-RU" sz="24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средство </a:t>
            </a:r>
            <a:r>
              <a:rPr lang="ru-RU" sz="24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воспроизведения записи, чтобы звук было слышно всем 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участникам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ГИА в аудитории.</a:t>
            </a:r>
          </a:p>
        </p:txBody>
      </p:sp>
      <p:pic>
        <p:nvPicPr>
          <p:cNvPr id="1026" name="Picture 2" descr="C:\ДНЕПРОВСКАЯ_ДОКУМЕ6НТЫ_\Документы ГИА\ПОДГОТОВКА СПЕЦИАЛИСТОВ\СПЕЦИАЛИСТЫ\организаторыППЭ\compyuter-dlya-tuchcovscoy-shcoly-internat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265475"/>
            <a:ext cx="3606632" cy="23978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284924" y="942036"/>
            <a:ext cx="6483812" cy="1323439"/>
          </a:xfrm>
          <a:prstGeom prst="rect">
            <a:avLst/>
          </a:prstGeom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  <a:cs typeface="Times New Roman" pitchFamily="18" charset="0"/>
              </a:rPr>
              <a:t>!</a:t>
            </a:r>
            <a:r>
              <a:rPr lang="ru-RU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 </a:t>
            </a:r>
            <a:r>
              <a:rPr lang="ru-RU" sz="26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Аудитории оборудованы средствами </a:t>
            </a:r>
            <a:r>
              <a:rPr lang="ru-RU" sz="2600" b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воспроизведения компакт-дисков</a:t>
            </a:r>
            <a:r>
              <a:rPr lang="ru-RU" sz="1800" dirty="0">
                <a:solidFill>
                  <a:schemeClr val="tx1"/>
                </a:solidFill>
              </a:rPr>
              <a:t>. 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5089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2" name="Text Box 4"/>
          <p:cNvSpPr txBox="1">
            <a:spLocks noChangeArrowheads="1"/>
          </p:cNvSpPr>
          <p:nvPr/>
        </p:nvSpPr>
        <p:spPr bwMode="auto">
          <a:xfrm>
            <a:off x="334080" y="116632"/>
            <a:ext cx="8511050" cy="758051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144000" rIns="90000" bIns="180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800" b="1" i="1" dirty="0" smtClean="0">
                <a:solidFill>
                  <a:srgbClr val="C00000"/>
                </a:solidFill>
                <a:latin typeface="Cambria" pitchFamily="18" charset="0"/>
              </a:rPr>
              <a:t>Организаторы</a:t>
            </a:r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ru-RU" sz="2800" b="1" i="1" dirty="0" smtClean="0">
                <a:solidFill>
                  <a:srgbClr val="C00000"/>
                </a:solidFill>
                <a:latin typeface="Cambria" pitchFamily="18" charset="0"/>
              </a:rPr>
              <a:t>вне аудитории</a:t>
            </a:r>
            <a:endParaRPr lang="ru-RU" sz="1600" b="1" i="1" dirty="0">
              <a:solidFill>
                <a:srgbClr val="002060"/>
              </a:solidFill>
              <a:latin typeface="Cambr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3235" y="4005064"/>
            <a:ext cx="7860328" cy="2339102"/>
          </a:xfrm>
          <a:prstGeom prst="rect">
            <a:avLst/>
          </a:prstGeom>
          <a:ln w="127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НЕ </a:t>
            </a:r>
            <a:r>
              <a:rPr lang="ru-RU" sz="2200" b="1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позднее 08.00 </a:t>
            </a:r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на </a:t>
            </a:r>
            <a:r>
              <a:rPr lang="ru-RU" sz="2200" b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входе в ППЭ </a:t>
            </a:r>
            <a:endParaRPr lang="ru-RU" sz="2200" b="1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r>
              <a:rPr lang="ru-RU" sz="1800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совместно </a:t>
            </a:r>
            <a:r>
              <a:rPr lang="ru-RU" sz="1800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 сотрудниками, осуществляющими охрану правопорядка, и (или) сотрудниками органов внутренних дел (полиции</a:t>
            </a:r>
            <a:r>
              <a:rPr lang="ru-RU" sz="1800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):</a:t>
            </a:r>
          </a:p>
          <a:p>
            <a:endParaRPr lang="ru-RU" sz="800" i="1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342900" indent="-342900" algn="l">
              <a:buFont typeface="Wingdings" pitchFamily="2" charset="2"/>
              <a:buChar char="ü"/>
            </a:pPr>
            <a:r>
              <a:rPr lang="ru-RU" sz="2000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0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проверить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наличие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документов у работников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ППЭ;</a:t>
            </a:r>
          </a:p>
          <a:p>
            <a:pPr marL="342900" indent="-342900" algn="l">
              <a:buFont typeface="Wingdings" pitchFamily="2" charset="2"/>
              <a:buChar char="ü"/>
            </a:pPr>
            <a:r>
              <a:rPr lang="ru-RU" sz="20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установить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соответствие их личности представленным документам;</a:t>
            </a:r>
          </a:p>
          <a:p>
            <a:pPr marL="342900" indent="-342900" algn="l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проверить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наличие указанных лиц в списке работников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ППЭ.</a:t>
            </a:r>
            <a:endParaRPr lang="ru-RU" sz="2000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5460" y="895360"/>
            <a:ext cx="7860328" cy="2862322"/>
          </a:xfrm>
          <a:prstGeom prst="rect">
            <a:avLst/>
          </a:prstGeom>
          <a:ln w="127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Ответственный организатор вне аудитории, </a:t>
            </a:r>
          </a:p>
          <a:p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уполномоченный руководителем ППЭ на проведение регистрации лиц, привлекаемых к проведению ГИА,</a:t>
            </a:r>
          </a:p>
          <a:p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должен явиться в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ППЭ </a:t>
            </a:r>
            <a:r>
              <a:rPr lang="ru-RU" sz="2200" b="1" dirty="0" smtClean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не </a:t>
            </a:r>
            <a:r>
              <a:rPr lang="ru-RU" sz="2200" b="1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позднее 07.50 </a:t>
            </a:r>
          </a:p>
          <a:p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 получить у руководителя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ППЭ</a:t>
            </a:r>
          </a:p>
          <a:p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список работников ППЭ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общественных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наблюдателей, пройти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на свое место работы и приступить </a:t>
            </a:r>
            <a:endParaRPr lang="ru-RU" sz="22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к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выполнению своих обязанностей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.</a:t>
            </a:r>
            <a:endParaRPr lang="ru-RU" sz="2200" strike="sngStrike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9291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2" name="Text Box 4"/>
          <p:cNvSpPr txBox="1">
            <a:spLocks noChangeArrowheads="1"/>
          </p:cNvSpPr>
          <p:nvPr/>
        </p:nvSpPr>
        <p:spPr bwMode="auto">
          <a:xfrm>
            <a:off x="334080" y="116632"/>
            <a:ext cx="8511050" cy="758051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144000" rIns="90000" bIns="180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800" b="1" i="1" dirty="0" smtClean="0">
                <a:solidFill>
                  <a:srgbClr val="C00000"/>
                </a:solidFill>
                <a:latin typeface="Cambria" pitchFamily="18" charset="0"/>
              </a:rPr>
              <a:t>Организаторы</a:t>
            </a:r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ru-RU" sz="2800" b="1" i="1" dirty="0" smtClean="0">
                <a:solidFill>
                  <a:srgbClr val="C00000"/>
                </a:solidFill>
                <a:latin typeface="Cambria" pitchFamily="18" charset="0"/>
              </a:rPr>
              <a:t>вне аудитории</a:t>
            </a:r>
            <a:endParaRPr lang="ru-RU" sz="1600" b="1" i="1" dirty="0">
              <a:solidFill>
                <a:srgbClr val="002060"/>
              </a:solidFill>
              <a:latin typeface="Cambria" pitchFamily="18" charset="0"/>
            </a:endParaRPr>
          </a:p>
        </p:txBody>
      </p:sp>
      <p:sp>
        <p:nvSpPr>
          <p:cNvPr id="360453" name="Text Box 5"/>
          <p:cNvSpPr txBox="1">
            <a:spLocks noChangeArrowheads="1"/>
          </p:cNvSpPr>
          <p:nvPr/>
        </p:nvSpPr>
        <p:spPr bwMode="auto">
          <a:xfrm>
            <a:off x="1349245" y="980728"/>
            <a:ext cx="6480720" cy="1572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200" dirty="0">
                <a:latin typeface="Cambria" pitchFamily="18" charset="0"/>
                <a:ea typeface="Cambria" pitchFamily="18" charset="0"/>
              </a:rPr>
              <a:t>В день проведения экзамена </a:t>
            </a:r>
          </a:p>
          <a:p>
            <a:r>
              <a:rPr lang="ru-RU" sz="2200" b="1" dirty="0">
                <a:latin typeface="Cambria" pitchFamily="18" charset="0"/>
                <a:ea typeface="Cambria" pitchFamily="18" charset="0"/>
              </a:rPr>
              <a:t>организатор вне аудитории </a:t>
            </a:r>
            <a:r>
              <a:rPr lang="ru-RU" sz="2200" b="1" dirty="0" smtClean="0">
                <a:latin typeface="Cambria" pitchFamily="18" charset="0"/>
                <a:ea typeface="Cambria" pitchFamily="18" charset="0"/>
              </a:rPr>
              <a:t> </a:t>
            </a:r>
            <a:endParaRPr lang="ru-RU" sz="2200" b="1" dirty="0">
              <a:latin typeface="Cambria" pitchFamily="18" charset="0"/>
              <a:ea typeface="Cambria" pitchFamily="18" charset="0"/>
            </a:endParaRPr>
          </a:p>
          <a:p>
            <a:r>
              <a:rPr lang="ru-RU" sz="2200" dirty="0">
                <a:latin typeface="Cambria" pitchFamily="18" charset="0"/>
                <a:ea typeface="Cambria" pitchFamily="18" charset="0"/>
              </a:rPr>
              <a:t>должен прибыть в ППЭ</a:t>
            </a:r>
          </a:p>
          <a:p>
            <a:r>
              <a:rPr lang="ru-RU" sz="22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ru-RU" sz="2200" b="1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НЕ позднее 08.00 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67030" y="2852936"/>
            <a:ext cx="8065410" cy="34497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36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000" dirty="0" smtClean="0">
                <a:latin typeface="Cambria" pitchFamily="18" charset="0"/>
                <a:ea typeface="Cambria" pitchFamily="18" charset="0"/>
              </a:rPr>
              <a:t> </a:t>
            </a:r>
            <a:r>
              <a:rPr lang="ru-RU" sz="2200" dirty="0" smtClean="0">
                <a:latin typeface="Cambria" pitchFamily="18" charset="0"/>
                <a:ea typeface="Cambria" pitchFamily="18" charset="0"/>
              </a:rPr>
              <a:t>О</a:t>
            </a:r>
            <a:r>
              <a:rPr lang="ru-RU" sz="2200" b="1" dirty="0" smtClean="0">
                <a:latin typeface="Cambria" pitchFamily="18" charset="0"/>
                <a:ea typeface="Cambria" pitchFamily="18" charset="0"/>
              </a:rPr>
              <a:t>рганизатор </a:t>
            </a:r>
            <a:r>
              <a:rPr lang="ru-RU" sz="2200" b="1" dirty="0">
                <a:latin typeface="Cambria" pitchFamily="18" charset="0"/>
                <a:ea typeface="Cambria" pitchFamily="18" charset="0"/>
              </a:rPr>
              <a:t>вне </a:t>
            </a:r>
            <a:r>
              <a:rPr lang="ru-RU" sz="2200" b="1" dirty="0" smtClean="0">
                <a:latin typeface="Cambria" pitchFamily="18" charset="0"/>
                <a:ea typeface="Cambria" pitchFamily="18" charset="0"/>
              </a:rPr>
              <a:t>аудитории должен:</a:t>
            </a:r>
          </a:p>
          <a:p>
            <a:endParaRPr lang="ru-RU" sz="800" b="1" dirty="0">
              <a:latin typeface="Cambria" pitchFamily="18" charset="0"/>
              <a:ea typeface="Cambria" pitchFamily="18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000" b="1" i="1" dirty="0" smtClean="0">
                <a:latin typeface="Cambria" pitchFamily="18" charset="0"/>
                <a:ea typeface="Cambria" pitchFamily="18" charset="0"/>
              </a:rPr>
              <a:t>оставить</a:t>
            </a:r>
            <a:r>
              <a:rPr lang="ru-RU" sz="2000" dirty="0" smtClean="0">
                <a:latin typeface="Cambria" pitchFamily="18" charset="0"/>
                <a:ea typeface="Cambria" pitchFamily="18" charset="0"/>
              </a:rPr>
              <a:t> </a:t>
            </a:r>
            <a:r>
              <a:rPr lang="ru-RU" sz="2000" dirty="0">
                <a:latin typeface="Cambria" pitchFamily="18" charset="0"/>
                <a:ea typeface="Cambria" pitchFamily="18" charset="0"/>
              </a:rPr>
              <a:t>личные вещи в месте для хранения личных вещей лиц, привлекаемых к проведению ГИА, которое расположено до входа в </a:t>
            </a:r>
            <a:r>
              <a:rPr lang="ru-RU" sz="2000" dirty="0" smtClean="0">
                <a:latin typeface="Cambria" pitchFamily="18" charset="0"/>
                <a:ea typeface="Cambria" pitchFamily="18" charset="0"/>
              </a:rPr>
              <a:t>ППЭ;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000" b="1" i="1" dirty="0">
                <a:latin typeface="Cambria" pitchFamily="18" charset="0"/>
                <a:ea typeface="Cambria" pitchFamily="18" charset="0"/>
              </a:rPr>
              <a:t>зарегистрироваться</a:t>
            </a:r>
            <a:r>
              <a:rPr lang="ru-RU" sz="2000" dirty="0">
                <a:latin typeface="Cambria" pitchFamily="18" charset="0"/>
                <a:ea typeface="Cambria" pitchFamily="18" charset="0"/>
              </a:rPr>
              <a:t> у ответственного организатора вне аудитории, уполномоченного руководителем </a:t>
            </a:r>
            <a:r>
              <a:rPr lang="ru-RU" sz="2000" dirty="0" smtClean="0">
                <a:latin typeface="Cambria" pitchFamily="18" charset="0"/>
                <a:ea typeface="Cambria" pitchFamily="18" charset="0"/>
              </a:rPr>
              <a:t>ППЭ;</a:t>
            </a:r>
            <a:endParaRPr lang="ru-RU" sz="2000" dirty="0">
              <a:latin typeface="Cambria" pitchFamily="18" charset="0"/>
              <a:ea typeface="Cambria" pitchFamily="18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000" b="1" i="1" dirty="0">
                <a:latin typeface="Cambria" pitchFamily="18" charset="0"/>
                <a:ea typeface="Cambria" pitchFamily="18" charset="0"/>
              </a:rPr>
              <a:t>пройти</a:t>
            </a:r>
            <a:r>
              <a:rPr lang="ru-RU" sz="2000" dirty="0">
                <a:latin typeface="Cambria" pitchFamily="18" charset="0"/>
                <a:ea typeface="Cambria" pitchFamily="18" charset="0"/>
              </a:rPr>
              <a:t> инструктаж у руководителя ППЭ по процедуре проведения </a:t>
            </a:r>
            <a:r>
              <a:rPr lang="ru-RU" sz="2000" dirty="0" smtClean="0">
                <a:latin typeface="Cambria" pitchFamily="18" charset="0"/>
                <a:ea typeface="Cambria" pitchFamily="18" charset="0"/>
              </a:rPr>
              <a:t>экзамена </a:t>
            </a:r>
            <a:r>
              <a:rPr lang="ru-RU" sz="2000" b="1" dirty="0" smtClean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не</a:t>
            </a:r>
            <a:r>
              <a:rPr lang="ru-RU" sz="2000" b="1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 ранее </a:t>
            </a:r>
            <a:r>
              <a:rPr lang="ru-RU" sz="2000" b="1" dirty="0" smtClean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08.30</a:t>
            </a:r>
            <a:r>
              <a:rPr lang="ru-RU" sz="2000" dirty="0" smtClean="0">
                <a:latin typeface="Cambria" pitchFamily="18" charset="0"/>
                <a:ea typeface="Cambria" pitchFamily="18" charset="0"/>
              </a:rPr>
              <a:t>;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не </a:t>
            </a:r>
            <a:r>
              <a:rPr lang="ru-RU" sz="2000" b="1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позднее 8.45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0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пройти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на свое место работы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приступить к выполнению своих обязанностей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.</a:t>
            </a:r>
            <a:endParaRPr lang="ru-RU" sz="2000" strike="sngStrike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4209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7" name="Text Box 5"/>
          <p:cNvSpPr txBox="1">
            <a:spLocks noChangeArrowheads="1"/>
          </p:cNvSpPr>
          <p:nvPr/>
        </p:nvSpPr>
        <p:spPr bwMode="auto">
          <a:xfrm>
            <a:off x="349269" y="188640"/>
            <a:ext cx="8635013" cy="75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144000" rIns="90000" bIns="180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lvl="0"/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</a:rPr>
              <a:t>Получение форм и инструкций</a:t>
            </a:r>
          </a:p>
        </p:txBody>
      </p:sp>
      <p:sp>
        <p:nvSpPr>
          <p:cNvPr id="238598" name="Text Box 6"/>
          <p:cNvSpPr txBox="1">
            <a:spLocks noChangeArrowheads="1"/>
          </p:cNvSpPr>
          <p:nvPr/>
        </p:nvSpPr>
        <p:spPr bwMode="auto">
          <a:xfrm>
            <a:off x="467544" y="2348880"/>
            <a:ext cx="8064896" cy="38190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buClr>
                <a:srgbClr val="C00000"/>
              </a:buClr>
              <a:tabLst/>
              <a:defRPr/>
            </a:pPr>
            <a:r>
              <a:rPr lang="ru-RU" sz="2400" b="1" i="1" dirty="0" smtClean="0">
                <a:solidFill>
                  <a:srgbClr val="C00000"/>
                </a:solidFill>
                <a:latin typeface="Cambria" pitchFamily="18" charset="0"/>
              </a:rPr>
              <a:t>Не </a:t>
            </a:r>
            <a:r>
              <a:rPr lang="ru-RU" sz="2400" b="1" i="1" dirty="0">
                <a:solidFill>
                  <a:srgbClr val="C00000"/>
                </a:solidFill>
                <a:latin typeface="Cambria" pitchFamily="18" charset="0"/>
              </a:rPr>
              <a:t>позднее </a:t>
            </a:r>
            <a:r>
              <a:rPr lang="ru-RU" sz="2400" b="1" i="1" dirty="0" smtClean="0">
                <a:solidFill>
                  <a:srgbClr val="C00000"/>
                </a:solidFill>
                <a:latin typeface="Cambria" pitchFamily="18" charset="0"/>
              </a:rPr>
              <a:t>08:45</a:t>
            </a:r>
          </a:p>
          <a:p>
            <a:pPr>
              <a:buClr>
                <a:srgbClr val="C00000"/>
              </a:buClr>
              <a:tabLst/>
              <a:defRPr/>
            </a:pPr>
            <a:endParaRPr lang="ru-RU" sz="1000" dirty="0">
              <a:solidFill>
                <a:prstClr val="black"/>
              </a:solidFill>
              <a:latin typeface="Century Schoolbook"/>
            </a:endParaRPr>
          </a:p>
          <a:p>
            <a:pPr marL="342900" indent="-342900" algn="just">
              <a:buClrTx/>
              <a:buFont typeface="Wingdings" pitchFamily="2" charset="2"/>
              <a:buChar char="ü"/>
              <a:tabLst/>
              <a:defRPr/>
            </a:pPr>
            <a:r>
              <a:rPr lang="ru-RU" sz="22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charset="0"/>
              </a:rPr>
              <a:t>форму </a:t>
            </a:r>
            <a:r>
              <a:rPr lang="ru-RU" sz="22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charset="0"/>
              </a:rPr>
              <a:t>ППЭ-06-01</a:t>
            </a:r>
            <a:r>
              <a:rPr lang="ru-RU" sz="2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  <a:cs typeface="Arial" charset="0"/>
              </a:rPr>
              <a:t>  </a:t>
            </a:r>
            <a:r>
              <a:rPr lang="ru-RU" sz="22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charset="0"/>
              </a:rPr>
              <a:t>«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charset="0"/>
              </a:rPr>
              <a:t>Список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charset="0"/>
              </a:rPr>
              <a:t> участников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charset="0"/>
              </a:rPr>
              <a:t>ГИА-9 образовательной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charset="0"/>
              </a:rPr>
              <a:t>организации»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для размещения на информационном стенде при входе в 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ППЭ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charset="0"/>
              </a:rPr>
              <a:t>;</a:t>
            </a:r>
          </a:p>
          <a:p>
            <a:pPr lvl="0" algn="just">
              <a:buClrTx/>
              <a:tabLst/>
              <a:defRPr/>
            </a:pPr>
            <a:endParaRPr lang="ru-RU" sz="600" dirty="0">
              <a:solidFill>
                <a:schemeClr val="tx1"/>
              </a:solidFill>
              <a:latin typeface="Cambria" pitchFamily="18" charset="0"/>
              <a:ea typeface="MS Gothic" pitchFamily="49" charset="-128"/>
              <a:cs typeface="Arial" charset="0"/>
            </a:endParaRPr>
          </a:p>
          <a:p>
            <a:pPr marL="342900" lvl="0" indent="-342900" algn="just">
              <a:buClrTx/>
              <a:buFont typeface="Wingdings" pitchFamily="2" charset="2"/>
              <a:buChar char="ü"/>
              <a:tabLst/>
              <a:defRPr/>
            </a:pPr>
            <a:r>
              <a:rPr lang="ru-RU" sz="2200" b="1" i="1" dirty="0">
                <a:solidFill>
                  <a:schemeClr val="tx1"/>
                </a:solidFill>
                <a:latin typeface="Cambria" pitchFamily="18" charset="0"/>
                <a:ea typeface="MS Gothic" pitchFamily="49" charset="-128"/>
                <a:cs typeface="Arial" charset="0"/>
              </a:rPr>
              <a:t>форму ППЭ-06-02 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MS Gothic" pitchFamily="49" charset="-128"/>
                <a:cs typeface="Arial" charset="0"/>
              </a:rPr>
              <a:t>«Список участников ГИА-9 в ППЭ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MS Gothic" pitchFamily="49" charset="-128"/>
                <a:cs typeface="Arial" charset="0"/>
              </a:rPr>
              <a:t>по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MS Gothic" pitchFamily="49" charset="-128"/>
                <a:cs typeface="Arial" charset="0"/>
              </a:rPr>
              <a:t>алфавиту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MS Gothic" pitchFamily="49" charset="-128"/>
                <a:cs typeface="Arial" charset="0"/>
              </a:rPr>
              <a:t>»;</a:t>
            </a:r>
          </a:p>
          <a:p>
            <a:pPr lvl="0" algn="just">
              <a:buClrTx/>
              <a:tabLst/>
              <a:defRPr/>
            </a:pPr>
            <a:endParaRPr lang="ru-RU" sz="600" dirty="0">
              <a:solidFill>
                <a:schemeClr val="tx1"/>
              </a:solidFill>
              <a:latin typeface="Cambria" pitchFamily="18" charset="0"/>
              <a:ea typeface="MS Gothic" pitchFamily="49" charset="-128"/>
              <a:cs typeface="Arial" charset="0"/>
            </a:endParaRPr>
          </a:p>
          <a:p>
            <a:pPr marL="342900" lvl="0" indent="-342900" algn="just">
              <a:buClrTx/>
              <a:buFont typeface="Wingdings" pitchFamily="2" charset="2"/>
              <a:buChar char="ü"/>
              <a:tabLst/>
              <a:defRPr/>
            </a:pPr>
            <a:r>
              <a:rPr lang="ru-RU" sz="2200" b="1" i="1" dirty="0">
                <a:solidFill>
                  <a:schemeClr val="tx1"/>
                </a:solidFill>
                <a:latin typeface="Cambria" pitchFamily="18" charset="0"/>
                <a:ea typeface="MS Gothic" pitchFamily="49" charset="-128"/>
                <a:cs typeface="Arial" charset="0"/>
              </a:rPr>
              <a:t>и</a:t>
            </a:r>
            <a:r>
              <a:rPr lang="ru-RU" sz="2200" b="1" i="1" dirty="0" smtClean="0">
                <a:solidFill>
                  <a:schemeClr val="tx1"/>
                </a:solidFill>
                <a:latin typeface="Cambria" pitchFamily="18" charset="0"/>
                <a:ea typeface="MS Gothic" pitchFamily="49" charset="-128"/>
                <a:cs typeface="Arial" charset="0"/>
              </a:rPr>
              <a:t>нструкцию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MS Gothic" pitchFamily="49" charset="-128"/>
                <a:cs typeface="Arial" charset="0"/>
              </a:rPr>
              <a:t> для организатора вне аудитории;</a:t>
            </a:r>
          </a:p>
          <a:p>
            <a:pPr lvl="0" algn="just">
              <a:buClrTx/>
              <a:tabLst/>
              <a:defRPr/>
            </a:pPr>
            <a:endParaRPr lang="ru-RU" sz="600" dirty="0">
              <a:solidFill>
                <a:schemeClr val="tx1"/>
              </a:solidFill>
              <a:latin typeface="Cambria" pitchFamily="18" charset="0"/>
              <a:ea typeface="MS Gothic" pitchFamily="49" charset="-128"/>
              <a:cs typeface="Arial" charset="0"/>
            </a:endParaRPr>
          </a:p>
          <a:p>
            <a:pPr marL="342900" lvl="0" indent="-342900" algn="just">
              <a:buClrTx/>
              <a:buFont typeface="Wingdings" pitchFamily="2" charset="2"/>
              <a:buChar char="ü"/>
              <a:tabLst/>
              <a:defRPr/>
            </a:pPr>
            <a:r>
              <a:rPr lang="ru-RU" sz="2200" b="1" i="1" dirty="0" smtClean="0">
                <a:solidFill>
                  <a:schemeClr val="tx1"/>
                </a:solidFill>
                <a:latin typeface="Cambria" pitchFamily="18" charset="0"/>
                <a:ea typeface="MS Gothic" pitchFamily="49" charset="-128"/>
                <a:cs typeface="Arial" charset="0"/>
              </a:rPr>
              <a:t>металлоискатель.</a:t>
            </a:r>
          </a:p>
          <a:p>
            <a:pPr algn="l">
              <a:buClrTx/>
              <a:tabLst/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   </a:t>
            </a:r>
            <a:endParaRPr lang="ru-RU" sz="2400" dirty="0">
              <a:solidFill>
                <a:schemeClr val="accent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979070"/>
            <a:ext cx="67687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Ответственный организатор </a:t>
            </a:r>
            <a:r>
              <a:rPr lang="ru-RU" sz="24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вне 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аудитории (дежурный на входе в ППЭ)</a:t>
            </a:r>
            <a:r>
              <a:rPr lang="ru-RU" sz="24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 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должен  получить  у</a:t>
            </a:r>
            <a:r>
              <a:rPr lang="ru-RU" sz="24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 руководителя ППЭ </a:t>
            </a:r>
            <a:r>
              <a:rPr lang="ru-RU" sz="24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:</a:t>
            </a:r>
            <a:endParaRPr lang="ru-RU" sz="2400" b="1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4328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6"/>
          <p:cNvSpPr txBox="1">
            <a:spLocks noChangeArrowheads="1"/>
          </p:cNvSpPr>
          <p:nvPr/>
        </p:nvSpPr>
        <p:spPr bwMode="auto">
          <a:xfrm>
            <a:off x="373139" y="183956"/>
            <a:ext cx="8523287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/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</a:rPr>
              <a:t>Допуск в ППЭ</a:t>
            </a:r>
            <a:endParaRPr lang="ru-RU" sz="2800" b="1" i="1" dirty="0">
              <a:solidFill>
                <a:srgbClr val="002060"/>
              </a:solidFill>
              <a:latin typeface="Cambria" pitchFamily="18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27885" y="5155720"/>
            <a:ext cx="2786896" cy="884070"/>
          </a:xfrm>
          <a:prstGeom prst="rect">
            <a:avLst/>
          </a:prstGeom>
          <a:solidFill>
            <a:srgbClr val="F3F7FB"/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3"/>
              </a:srgbClr>
            </a:outerShdw>
          </a:effectLst>
        </p:spPr>
        <p:txBody>
          <a:bodyPr wrap="square" lIns="90000" tIns="72000" rIns="90000" bIns="72000">
            <a:spAutoFit/>
          </a:bodyPr>
          <a:lstStyle>
            <a:lvl1pPr marL="342900" indent="-3429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9pPr>
          </a:lstStyle>
          <a:p>
            <a:pPr marL="0" indent="0" eaLnBrk="1" hangingPunct="1">
              <a:buClr>
                <a:schemeClr val="accent2">
                  <a:lumMod val="75000"/>
                </a:schemeClr>
              </a:buClr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Cambria" pitchFamily="18" charset="0"/>
              </a:rPr>
              <a:t>Документ, удостоверяющий личность</a:t>
            </a:r>
          </a:p>
        </p:txBody>
      </p:sp>
      <p:pic>
        <p:nvPicPr>
          <p:cNvPr id="8" name="Рисунок 7" descr="паспорт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5185457"/>
            <a:ext cx="1335018" cy="1001264"/>
          </a:xfrm>
          <a:prstGeom prst="rect">
            <a:avLst/>
          </a:prstGeom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196327" y="5037598"/>
            <a:ext cx="4353614" cy="1191847"/>
          </a:xfrm>
          <a:prstGeom prst="rect">
            <a:avLst/>
          </a:prstGeom>
          <a:solidFill>
            <a:srgbClr val="F3F7FB"/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3"/>
              </a:srgbClr>
            </a:outerShdw>
          </a:effectLst>
        </p:spPr>
        <p:txBody>
          <a:bodyPr wrap="square" lIns="90000" tIns="72000" rIns="90000" bIns="72000">
            <a:spAutoFit/>
          </a:bodyPr>
          <a:lstStyle>
            <a:lvl1pPr marL="342900" indent="-3429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9pPr>
          </a:lstStyle>
          <a:p>
            <a:pPr marL="0" indent="0" eaLnBrk="1" hangingPunct="1">
              <a:buClr>
                <a:schemeClr val="accent2">
                  <a:lumMod val="75000"/>
                </a:schemeClr>
              </a:buClr>
              <a:defRPr/>
            </a:pPr>
            <a:r>
              <a:rPr lang="ru-RU" sz="1700" b="1" dirty="0" smtClean="0">
                <a:solidFill>
                  <a:schemeClr val="tx1"/>
                </a:solidFill>
                <a:latin typeface="Cambria" pitchFamily="18" charset="0"/>
              </a:rPr>
              <a:t>Наличие в </a:t>
            </a:r>
            <a:r>
              <a:rPr lang="ru-RU" sz="1700" b="1" dirty="0">
                <a:solidFill>
                  <a:schemeClr val="tx1"/>
                </a:solidFill>
                <a:latin typeface="Cambria" pitchFamily="18" charset="0"/>
              </a:rPr>
              <a:t>списках распределения </a:t>
            </a:r>
            <a:endParaRPr lang="ru-RU" sz="1700" b="1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0" indent="0" eaLnBrk="1" hangingPunct="1">
              <a:buClr>
                <a:schemeClr val="accent2">
                  <a:lumMod val="75000"/>
                </a:schemeClr>
              </a:buClr>
              <a:defRPr/>
            </a:pPr>
            <a:r>
              <a:rPr lang="ru-RU" sz="1700" b="1" dirty="0" smtClean="0">
                <a:solidFill>
                  <a:schemeClr val="tx1"/>
                </a:solidFill>
                <a:latin typeface="Cambria" pitchFamily="18" charset="0"/>
              </a:rPr>
              <a:t>в </a:t>
            </a:r>
            <a:r>
              <a:rPr lang="ru-RU" sz="1700" b="1" dirty="0">
                <a:solidFill>
                  <a:schemeClr val="tx1"/>
                </a:solidFill>
                <a:latin typeface="Cambria" pitchFamily="18" charset="0"/>
              </a:rPr>
              <a:t>данный </a:t>
            </a:r>
            <a:r>
              <a:rPr lang="ru-RU" sz="1700" b="1" dirty="0" smtClean="0">
                <a:solidFill>
                  <a:schemeClr val="tx1"/>
                </a:solidFill>
                <a:latin typeface="Cambria" pitchFamily="18" charset="0"/>
              </a:rPr>
              <a:t>ППЭ, </a:t>
            </a:r>
            <a:r>
              <a:rPr lang="ru-RU" sz="17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утверждённых </a:t>
            </a:r>
            <a:r>
              <a:rPr lang="ru-RU" sz="17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распоряжением</a:t>
            </a:r>
            <a:r>
              <a:rPr lang="ru-RU" sz="17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ru-RU" sz="1700" b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Министерства образования Омской области. </a:t>
            </a:r>
            <a:r>
              <a:rPr lang="ru-RU" sz="1700" b="1" dirty="0" smtClean="0">
                <a:solidFill>
                  <a:schemeClr val="tx1"/>
                </a:solidFill>
                <a:latin typeface="Cambria" pitchFamily="18" charset="0"/>
              </a:rPr>
              <a:t>  </a:t>
            </a:r>
          </a:p>
        </p:txBody>
      </p:sp>
      <p:pic>
        <p:nvPicPr>
          <p:cNvPr id="10" name="Picture 3" descr="C:\ДНЕПРОВСКАЯ_ДОКУМЕ6НТЫ_\Документы ГИА\ПОДГОТОВКА СПЕЦИАЛИСТОВ\СПЕЦИАЛИСТЫ\организаторыППЭ\eed5a99de4cf596628b60cc70a3586cd_b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307" y="5155720"/>
            <a:ext cx="961185" cy="108012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899878" y="908720"/>
            <a:ext cx="6981585" cy="3715614"/>
          </a:xfrm>
          <a:prstGeom prst="rect">
            <a:avLst/>
          </a:prstGeom>
          <a:solidFill>
            <a:srgbClr val="F3F7FB"/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3"/>
              </a:srgbClr>
            </a:outerShdw>
          </a:effectLst>
        </p:spPr>
        <p:txBody>
          <a:bodyPr wrap="square" lIns="90000" tIns="72000" rIns="90000" bIns="720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9pPr>
          </a:lstStyle>
          <a:p>
            <a:pPr eaLnBrk="1" hangingPunct="1"/>
            <a:r>
              <a:rPr lang="ru-RU" sz="2200" b="1" i="1" dirty="0">
                <a:solidFill>
                  <a:srgbClr val="CC3300"/>
                </a:solidFill>
                <a:latin typeface="Cambria" pitchFamily="18" charset="0"/>
              </a:rPr>
              <a:t>Лица, привлекаемые к проведению ГИА-9 </a:t>
            </a:r>
          </a:p>
          <a:p>
            <a:pPr eaLnBrk="1" hangingPunct="1"/>
            <a:r>
              <a:rPr lang="ru-RU" sz="2200" b="1" i="1" dirty="0">
                <a:solidFill>
                  <a:srgbClr val="CC3300"/>
                </a:solidFill>
                <a:latin typeface="Cambria" pitchFamily="18" charset="0"/>
              </a:rPr>
              <a:t>в пункте проведения </a:t>
            </a:r>
            <a:r>
              <a:rPr lang="ru-RU" sz="2200" b="1" i="1" dirty="0" smtClean="0">
                <a:solidFill>
                  <a:srgbClr val="CC3300"/>
                </a:solidFill>
                <a:latin typeface="Cambria" pitchFamily="18" charset="0"/>
              </a:rPr>
              <a:t>экзамена</a:t>
            </a:r>
          </a:p>
          <a:p>
            <a:pPr eaLnBrk="1" hangingPunct="1"/>
            <a:endParaRPr lang="ru-RU" sz="8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342900" indent="-342900" algn="l" eaLnBrk="1" hangingPunct="1">
              <a:buClrTx/>
              <a:buFont typeface="Wingdings" pitchFamily="2" charset="2"/>
              <a:buChar char="v"/>
              <a:defRPr/>
            </a:pP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Руководитель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и организаторы ППЭ</a:t>
            </a:r>
          </a:p>
          <a:p>
            <a:pPr marL="342900" indent="-342900" algn="l" eaLnBrk="1" hangingPunct="1">
              <a:buClrTx/>
              <a:buFont typeface="Wingdings" pitchFamily="2" charset="2"/>
              <a:buChar char="v"/>
              <a:defRPr/>
            </a:pP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Член ГЭК</a:t>
            </a:r>
          </a:p>
          <a:p>
            <a:pPr marL="342900" indent="-342900" algn="l" eaLnBrk="1" hangingPunct="1">
              <a:buClrTx/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Технический специалист</a:t>
            </a:r>
          </a:p>
          <a:p>
            <a:pPr marL="342900" indent="-342900" algn="l" eaLnBrk="1" hangingPunct="1">
              <a:buClrTx/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Руководитель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ОО (или уполномоченное лицо)</a:t>
            </a:r>
            <a:endParaRPr lang="ru-RU" sz="2000" dirty="0">
              <a:solidFill>
                <a:schemeClr val="tx1"/>
              </a:solidFill>
              <a:latin typeface="Cambria" pitchFamily="18" charset="0"/>
            </a:endParaRPr>
          </a:p>
          <a:p>
            <a:pPr marL="342900" indent="-342900" algn="l" eaLnBrk="1" hangingPunct="1">
              <a:buClrTx/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Сотрудники, осуществляющие охрану правопорядка</a:t>
            </a:r>
          </a:p>
          <a:p>
            <a:pPr marL="342900" indent="-342900" algn="l" eaLnBrk="1" hangingPunct="1">
              <a:buClrTx/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Медицинский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работник,</a:t>
            </a:r>
            <a:endParaRPr lang="ru-RU" sz="2000" dirty="0">
              <a:solidFill>
                <a:schemeClr val="tx1"/>
              </a:solidFill>
              <a:latin typeface="Cambria" pitchFamily="18" charset="0"/>
            </a:endParaRPr>
          </a:p>
          <a:p>
            <a:pPr marL="342900" indent="-342900" algn="l" eaLnBrk="1" hangingPunct="1">
              <a:buClrTx/>
              <a:buFont typeface="Wingdings" pitchFamily="2" charset="2"/>
              <a:buChar char="v"/>
              <a:defRPr/>
            </a:pP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Экзаменатор-собеседник (при проведении ГВЭ в устной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форме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)</a:t>
            </a:r>
          </a:p>
          <a:p>
            <a:pPr marL="342900" indent="-342900" algn="l" eaLnBrk="1" hangingPunct="1">
              <a:buClrTx/>
              <a:buFont typeface="Wingdings" pitchFamily="2" charset="2"/>
              <a:buChar char="v"/>
              <a:defRPr/>
            </a:pP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Ассистенты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(при необходимости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)</a:t>
            </a:r>
            <a:endParaRPr lang="ru-RU" sz="2000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9224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84776" y="1012439"/>
            <a:ext cx="8222654" cy="11610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3"/>
              </a:srgbClr>
            </a:outerShdw>
          </a:effectLst>
        </p:spPr>
        <p:txBody>
          <a:bodyPr wrap="square" lIns="90000" tIns="72000" rIns="90000" bIns="72000">
            <a:spAutoFit/>
          </a:bodyPr>
          <a:lstStyle>
            <a:lvl1pPr marL="342900" indent="-3429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9pPr>
          </a:lstStyle>
          <a:p>
            <a:pPr algn="l" eaLnBrk="1" hangingPunct="1"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  <a:defRPr/>
            </a:pP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</a:rPr>
              <a:t>Должностные лица </a:t>
            </a:r>
            <a:r>
              <a:rPr lang="ru-RU" sz="2200" dirty="0" err="1" smtClean="0">
                <a:solidFill>
                  <a:schemeClr val="tx1"/>
                </a:solidFill>
                <a:latin typeface="Cambria" pitchFamily="18" charset="0"/>
              </a:rPr>
              <a:t>Рособрнадзора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</a:rPr>
              <a:t>, а также иные лица, определенные </a:t>
            </a:r>
            <a:r>
              <a:rPr lang="ru-RU" sz="2200" dirty="0" err="1" smtClean="0">
                <a:solidFill>
                  <a:schemeClr val="tx1"/>
                </a:solidFill>
                <a:latin typeface="Cambria" pitchFamily="18" charset="0"/>
              </a:rPr>
              <a:t>Рособрнадзором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</a:rPr>
              <a:t>;</a:t>
            </a:r>
          </a:p>
          <a:p>
            <a:pPr algn="l" eaLnBrk="1" hangingPunct="1"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  <a:defRPr/>
            </a:pP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</a:rPr>
              <a:t>Должностные лица органа исполнительной власти.</a:t>
            </a:r>
          </a:p>
        </p:txBody>
      </p:sp>
      <p:pic>
        <p:nvPicPr>
          <p:cNvPr id="1026" name="Picture 2" descr="C:\ДНЕПРОВСКАЯ_ДОКУМЕ6НТЫ_\Документы ГИА\ПОДГОТОВКА СПЕЦИАЛИСТОВ\СПЕЦИАЛИСТЫ\организаторыППЭ\308A6135_6D84_464A_AD7D_948471F94F6F_800x5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109433"/>
            <a:ext cx="2808312" cy="18534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242648" y="3140968"/>
            <a:ext cx="4866037" cy="144015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42648" y="3502970"/>
            <a:ext cx="4761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70C0"/>
              </a:buCl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Представители СМИ </a:t>
            </a:r>
          </a:p>
          <a:p>
            <a:pPr>
              <a:buClr>
                <a:srgbClr val="0070C0"/>
              </a:buClr>
            </a:pPr>
            <a:r>
              <a:rPr lang="ru-RU" sz="16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До момента вскрытия</a:t>
            </a:r>
            <a:r>
              <a:rPr lang="ru-RU" sz="16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доставочного пакета </a:t>
            </a:r>
            <a:r>
              <a:rPr lang="ru-RU" sz="16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 ЭМ</a:t>
            </a:r>
            <a:r>
              <a:rPr 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 </a:t>
            </a:r>
            <a:endParaRPr lang="ru-RU" sz="1600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5" name="Стрелка вправо 14"/>
          <p:cNvSpPr/>
          <p:nvPr/>
        </p:nvSpPr>
        <p:spPr>
          <a:xfrm rot="10800000">
            <a:off x="3460403" y="4635958"/>
            <a:ext cx="5301231" cy="1817325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469395" y="5013176"/>
            <a:ext cx="52922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70C0"/>
              </a:buCl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Общественные наблюдатели </a:t>
            </a:r>
          </a:p>
          <a:p>
            <a:pPr>
              <a:buClr>
                <a:srgbClr val="0070C0"/>
              </a:buClr>
            </a:pPr>
            <a:r>
              <a:rPr lang="ru-RU" sz="1600" dirty="0" smtClean="0">
                <a:solidFill>
                  <a:schemeClr val="tx1"/>
                </a:solidFill>
              </a:rPr>
              <a:t>(</a:t>
            </a:r>
            <a:r>
              <a:rPr lang="ru-RU" sz="1600" dirty="0">
                <a:solidFill>
                  <a:schemeClr val="tx1"/>
                </a:solidFill>
              </a:rPr>
              <a:t>м</a:t>
            </a:r>
            <a:r>
              <a:rPr lang="ru-RU" sz="1600" dirty="0" smtClean="0">
                <a:solidFill>
                  <a:schemeClr val="tx1"/>
                </a:solidFill>
              </a:rPr>
              <a:t>огут свободно перемещаться по ППЭ, при этом в одной аудитории может находиться не более одного)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027" name="Picture 3" descr="C:\ДНЕПРОВСКАЯ_ДОКУМЕ6НТЫ_\Документы ГИА\ПОДГОТОВКА СПЕЦИАЛИСТОВ\СПЕЦИАЛИСТЫ\организаторыППЭ\izJHeU8TPW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48" y="4526244"/>
            <a:ext cx="3217756" cy="19279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238347" y="116632"/>
            <a:ext cx="8523288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/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</a:rPr>
              <a:t>Допуск в ППЭ лиц, имеющих </a:t>
            </a:r>
            <a:r>
              <a:rPr lang="ru-RU" sz="2400" b="1" i="1" dirty="0">
                <a:solidFill>
                  <a:srgbClr val="002060"/>
                </a:solidFill>
                <a:latin typeface="Cambria" pitchFamily="18" charset="0"/>
              </a:rPr>
              <a:t>право </a:t>
            </a:r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</a:p>
          <a:p>
            <a:pPr eaLnBrk="1" hangingPunct="1"/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</a:rPr>
              <a:t>  присутствовать в </a:t>
            </a:r>
            <a:r>
              <a:rPr lang="ru-RU" sz="2400" b="1" i="1" dirty="0">
                <a:solidFill>
                  <a:srgbClr val="002060"/>
                </a:solidFill>
                <a:latin typeface="Cambria" pitchFamily="18" charset="0"/>
              </a:rPr>
              <a:t>ППЭ: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1102622" y="2333836"/>
            <a:ext cx="3041450" cy="6378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3"/>
              </a:srgbClr>
            </a:outerShdw>
          </a:effectLst>
        </p:spPr>
        <p:txBody>
          <a:bodyPr wrap="square" lIns="90000" tIns="72000" rIns="90000" bIns="72000">
            <a:spAutoFit/>
          </a:bodyPr>
          <a:lstStyle>
            <a:lvl1pPr marL="342900" indent="-3429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9pPr>
          </a:lstStyle>
          <a:p>
            <a:pPr marL="0" indent="0" eaLnBrk="1" hangingPunct="1">
              <a:buClr>
                <a:schemeClr val="accent2">
                  <a:lumMod val="75000"/>
                </a:schemeClr>
              </a:buClr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Cambria" pitchFamily="18" charset="0"/>
              </a:rPr>
              <a:t>Документ, удостоверяющий личность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5018231" y="2349672"/>
            <a:ext cx="3067977" cy="6378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3"/>
              </a:srgbClr>
            </a:outerShdw>
          </a:effectLst>
        </p:spPr>
        <p:txBody>
          <a:bodyPr wrap="square" lIns="90000" tIns="72000" rIns="90000" bIns="72000">
            <a:spAutoFit/>
          </a:bodyPr>
          <a:lstStyle>
            <a:lvl1pPr marL="342900" indent="-3429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9pPr>
          </a:lstStyle>
          <a:p>
            <a:pPr marL="0" indent="0" eaLnBrk="1" hangingPunct="1">
              <a:buClr>
                <a:schemeClr val="accent2">
                  <a:lumMod val="75000"/>
                </a:schemeClr>
              </a:buClr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Cambria" pitchFamily="18" charset="0"/>
              </a:rPr>
              <a:t>Документ, подтверждающий полномочия </a:t>
            </a:r>
          </a:p>
        </p:txBody>
      </p:sp>
      <p:pic>
        <p:nvPicPr>
          <p:cNvPr id="17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03" y="2309235"/>
            <a:ext cx="563762" cy="74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Рисунок 17" descr="паспорт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7881" y="2242468"/>
            <a:ext cx="1320594" cy="990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4650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3" name="Text Box 5"/>
          <p:cNvSpPr txBox="1">
            <a:spLocks noChangeArrowheads="1"/>
          </p:cNvSpPr>
          <p:nvPr/>
        </p:nvSpPr>
        <p:spPr bwMode="auto">
          <a:xfrm>
            <a:off x="1424267" y="1196752"/>
            <a:ext cx="5904656" cy="16031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1800" dirty="0"/>
              <a:t> </a:t>
            </a:r>
            <a:r>
              <a:rPr lang="ru-RU" sz="2400" b="1" dirty="0" smtClean="0">
                <a:solidFill>
                  <a:srgbClr val="CC3300"/>
                </a:solidFill>
              </a:rPr>
              <a:t>Н</a:t>
            </a:r>
            <a:r>
              <a:rPr lang="ru-RU" sz="2400" b="1" dirty="0">
                <a:solidFill>
                  <a:srgbClr val="CC3300"/>
                </a:solidFill>
              </a:rPr>
              <a:t>е</a:t>
            </a:r>
            <a:r>
              <a:rPr lang="ru-RU" sz="2400" b="1" dirty="0" smtClean="0">
                <a:solidFill>
                  <a:srgbClr val="CC3300"/>
                </a:solidFill>
              </a:rPr>
              <a:t> </a:t>
            </a:r>
            <a:r>
              <a:rPr lang="ru-RU" sz="2400" b="1" dirty="0">
                <a:solidFill>
                  <a:srgbClr val="CC3300"/>
                </a:solidFill>
              </a:rPr>
              <a:t>позднее </a:t>
            </a:r>
            <a:r>
              <a:rPr lang="ru-RU" sz="2200" b="1" dirty="0" smtClean="0">
                <a:solidFill>
                  <a:srgbClr val="CC3300"/>
                </a:solidFill>
                <a:latin typeface="Cambria" pitchFamily="18" charset="0"/>
                <a:ea typeface="Cambria" pitchFamily="18" charset="0"/>
              </a:rPr>
              <a:t>09:00</a:t>
            </a:r>
            <a:r>
              <a:rPr lang="ru-RU" sz="2200" dirty="0" smtClean="0">
                <a:solidFill>
                  <a:srgbClr val="CC3300"/>
                </a:solidFill>
                <a:latin typeface="Cambria" pitchFamily="18" charset="0"/>
                <a:ea typeface="Cambria" pitchFamily="18" charset="0"/>
              </a:rPr>
              <a:t>  </a:t>
            </a:r>
          </a:p>
          <a:p>
            <a:r>
              <a:rPr lang="ru-RU" sz="22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Организаторы вне аудитории </a:t>
            </a:r>
          </a:p>
          <a:p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должны начать </a:t>
            </a:r>
          </a:p>
          <a:p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допуск  в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ППЭ участников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ГИА-9.                  </a:t>
            </a:r>
            <a:endParaRPr lang="ru-RU" sz="2200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60454" name="Rectangle 6"/>
          <p:cNvSpPr>
            <a:spLocks noChangeArrowheads="1"/>
          </p:cNvSpPr>
          <p:nvPr/>
        </p:nvSpPr>
        <p:spPr bwMode="auto">
          <a:xfrm>
            <a:off x="560587" y="3117195"/>
            <a:ext cx="7734793" cy="16949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wrap="square" lIns="90000" tIns="46800" rIns="90000" bIns="46800">
            <a:spAutoFit/>
          </a:bodyPr>
          <a:lstStyle/>
          <a:p>
            <a:pPr algn="l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200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Допуск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участника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ГИА-9 в ППЭ осуществляется на основании:</a:t>
            </a:r>
          </a:p>
          <a:p>
            <a:pPr marL="457200" indent="-457200" algn="just">
              <a:buClr>
                <a:schemeClr val="tx1"/>
              </a:buClr>
              <a:buSzPct val="85000"/>
              <a:buFont typeface="Wingdings" pitchFamily="2" charset="2"/>
              <a:buChar char="v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документа, удостоверяющего личность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;</a:t>
            </a:r>
          </a:p>
          <a:p>
            <a:pPr marL="457200" indent="-457200" algn="just">
              <a:buClr>
                <a:schemeClr val="tx1"/>
              </a:buClr>
              <a:buSzPct val="85000"/>
              <a:buFont typeface="Wingdings" pitchFamily="2" charset="2"/>
              <a:buChar char="v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наличия его в </a:t>
            </a:r>
            <a:r>
              <a:rPr lang="ru-RU" sz="2000" dirty="0">
                <a:solidFill>
                  <a:schemeClr val="tx1"/>
                </a:solidFill>
              </a:rPr>
              <a:t>утвержденных </a:t>
            </a:r>
            <a:r>
              <a:rPr lang="ru-RU" sz="2000" dirty="0" smtClean="0">
                <a:solidFill>
                  <a:schemeClr val="tx1"/>
                </a:solidFill>
              </a:rPr>
              <a:t>Министерством образования Омской области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списках  распределения в данный ППЭ. </a:t>
            </a:r>
            <a:r>
              <a:rPr lang="ru-RU" sz="2000" i="1" strike="sngStrike" dirty="0" smtClean="0">
                <a:solidFill>
                  <a:srgbClr val="FF0000"/>
                </a:solidFill>
                <a:latin typeface="Cambria" pitchFamily="18" charset="0"/>
                <a:cs typeface="Times New Roman" pitchFamily="18" charset="0"/>
              </a:rPr>
              <a:t> </a:t>
            </a:r>
            <a:endParaRPr lang="ru-RU" sz="2000" i="1" dirty="0">
              <a:solidFill>
                <a:schemeClr val="tx1"/>
              </a:solidFill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5157192"/>
            <a:ext cx="1041369" cy="104394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54267" y="306234"/>
            <a:ext cx="56325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Допуск </a:t>
            </a:r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участников ГИА-9 </a:t>
            </a:r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в </a:t>
            </a:r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ППЭ</a:t>
            </a:r>
          </a:p>
        </p:txBody>
      </p:sp>
      <p:pic>
        <p:nvPicPr>
          <p:cNvPr id="10" name="Рисунок 9" descr="паспорт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59223" y="2636912"/>
            <a:ext cx="2047868" cy="15359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73879" y="5334120"/>
            <a:ext cx="72008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Организаторы вне аудитории на входе в ППЭ </a:t>
            </a:r>
            <a:endParaRPr lang="ru-RU" sz="2000" b="1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указывают участнику ГИА на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необходимость оставить личные вещи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специально </a:t>
            </a:r>
            <a:r>
              <a:rPr lang="ru-RU" sz="2000" dirty="0">
                <a:solidFill>
                  <a:schemeClr val="tx1"/>
                </a:solidFill>
              </a:rPr>
              <a:t>выделенном </a:t>
            </a:r>
            <a:r>
              <a:rPr lang="ru-RU" sz="2000" dirty="0" smtClean="0">
                <a:solidFill>
                  <a:schemeClr val="tx1"/>
                </a:solidFill>
              </a:rPr>
              <a:t>месте до </a:t>
            </a:r>
            <a:r>
              <a:rPr lang="ru-RU" sz="2000" dirty="0">
                <a:solidFill>
                  <a:schemeClr val="tx1"/>
                </a:solidFill>
              </a:rPr>
              <a:t>входа в </a:t>
            </a:r>
            <a:r>
              <a:rPr lang="ru-RU" sz="2000" dirty="0" smtClean="0">
                <a:solidFill>
                  <a:schemeClr val="tx1"/>
                </a:solidFill>
              </a:rPr>
              <a:t>ППЭ.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9603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54531" y="0"/>
            <a:ext cx="8624112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144000" rIns="90000" bIns="1800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9pPr>
          </a:lstStyle>
          <a:p>
            <a:pPr eaLnBrk="1" hangingPunct="1"/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Допуск </a:t>
            </a:r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участников ГИА-9 </a:t>
            </a:r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в ППЭ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254531" y="905004"/>
            <a:ext cx="8318903" cy="20642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3"/>
              </a:srgbClr>
            </a:outerShdw>
          </a:effectLst>
        </p:spPr>
        <p:txBody>
          <a:bodyPr wrap="square" lIns="90000" tIns="46800" rIns="90000" bIns="46800">
            <a:spAutoFit/>
          </a:bodyPr>
          <a:lstStyle/>
          <a:p>
            <a:pPr>
              <a:buClr>
                <a:schemeClr val="accent6">
                  <a:lumMod val="75000"/>
                </a:schemeClr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400" b="1" dirty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Отсутствие документа, </a:t>
            </a:r>
            <a:endParaRPr lang="ru-RU" sz="2400" b="1" dirty="0" smtClean="0">
              <a:solidFill>
                <a:srgbClr val="C00000"/>
              </a:solidFill>
              <a:latin typeface="Cambria" pitchFamily="18" charset="0"/>
              <a:cs typeface="Times New Roman" pitchFamily="18" charset="0"/>
            </a:endParaRPr>
          </a:p>
          <a:p>
            <a:pPr>
              <a:buClr>
                <a:schemeClr val="accent6">
                  <a:lumMod val="75000"/>
                </a:schemeClr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удостоверяющего личность</a:t>
            </a:r>
          </a:p>
          <a:p>
            <a:pPr>
              <a:buClr>
                <a:schemeClr val="accent6">
                  <a:lumMod val="75000"/>
                </a:schemeClr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sz="800" b="1" dirty="0">
              <a:solidFill>
                <a:srgbClr val="C00000"/>
              </a:solidFill>
              <a:latin typeface="Cambria" pitchFamily="18" charset="0"/>
              <a:cs typeface="Times New Roman" pitchFamily="18" charset="0"/>
            </a:endParaRPr>
          </a:p>
          <a:p>
            <a:pPr marL="342900" indent="-342900"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Участник ГИА-9 </a:t>
            </a:r>
            <a:r>
              <a:rPr lang="ru-RU" sz="2400" b="1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допускается 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в ППЭ;</a:t>
            </a:r>
            <a:endParaRPr lang="ru-RU" sz="2400" dirty="0">
              <a:solidFill>
                <a:schemeClr val="tx1"/>
              </a:solidFill>
              <a:latin typeface="Cambria" pitchFamily="18" charset="0"/>
              <a:cs typeface="Times New Roman" pitchFamily="18" charset="0"/>
            </a:endParaRPr>
          </a:p>
          <a:p>
            <a:pPr marL="342900" indent="-342900" algn="l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400" b="1" dirty="0">
                <a:solidFill>
                  <a:schemeClr val="tx1"/>
                </a:solidFill>
                <a:latin typeface="Cambria" pitchFamily="18" charset="0"/>
                <a:ea typeface="MS Gothic" charset="-128"/>
                <a:cs typeface="Times New Roman" pitchFamily="18" charset="0"/>
              </a:rPr>
              <a:t>Сопровождающий</a:t>
            </a:r>
            <a:r>
              <a:rPr lang="ru-RU" sz="2400" dirty="0">
                <a:solidFill>
                  <a:schemeClr val="tx1"/>
                </a:solidFill>
                <a:latin typeface="Cambria" pitchFamily="18" charset="0"/>
                <a:ea typeface="MS Gothic" charset="-128"/>
                <a:cs typeface="Times New Roman" pitchFamily="18" charset="0"/>
              </a:rPr>
              <a:t> заполняет форму ППЭ-20 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MS Gothic" charset="-128"/>
                <a:cs typeface="Times New Roman" pitchFamily="18" charset="0"/>
              </a:rPr>
              <a:t>«Акт об </a:t>
            </a:r>
            <a:r>
              <a:rPr lang="ru-RU" sz="2400" dirty="0">
                <a:solidFill>
                  <a:schemeClr val="tx1"/>
                </a:solidFill>
                <a:latin typeface="Cambria" pitchFamily="18" charset="0"/>
                <a:ea typeface="MS Gothic" charset="-128"/>
                <a:cs typeface="Times New Roman" pitchFamily="18" charset="0"/>
              </a:rPr>
              <a:t>идентификации личности участника ГИА-9» 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MS Gothic" charset="-128"/>
                <a:cs typeface="Times New Roman" pitchFamily="18" charset="0"/>
              </a:rPr>
              <a:t>;</a:t>
            </a:r>
            <a:endParaRPr lang="ru-RU" sz="2400" dirty="0">
              <a:solidFill>
                <a:schemeClr val="tx1"/>
              </a:solidFill>
              <a:latin typeface="Cambria" pitchFamily="18" charset="0"/>
              <a:ea typeface="MS Gothic" charset="-128"/>
              <a:cs typeface="Times New Roman" pitchFamily="18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264850" y="4975056"/>
            <a:ext cx="8332233" cy="17257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4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3"/>
              </a:srgbClr>
            </a:outerShdw>
          </a:effectLst>
        </p:spPr>
        <p:txBody>
          <a:bodyPr wrap="square" lIns="90000" tIns="46800" rIns="90000" bIns="46800">
            <a:spAutoFit/>
          </a:bodyPr>
          <a:lstStyle/>
          <a:p>
            <a:pPr lvl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600" b="1" dirty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Отсутствие в списках </a:t>
            </a:r>
            <a:r>
              <a:rPr lang="ru-RU" sz="2600" b="1" dirty="0" smtClean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распределения</a:t>
            </a:r>
          </a:p>
          <a:p>
            <a:pPr lvl="0"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800" b="1" dirty="0">
              <a:solidFill>
                <a:srgbClr val="C00000"/>
              </a:solidFill>
              <a:latin typeface="Cambria" pitchFamily="18" charset="0"/>
              <a:cs typeface="Times New Roman" pitchFamily="18" charset="0"/>
            </a:endParaRPr>
          </a:p>
          <a:p>
            <a:pPr marL="457200" indent="-457200"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Участник ГИА-9  </a:t>
            </a:r>
            <a:r>
              <a:rPr lang="ru-RU" sz="2400" b="1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не допускается 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в ППЭ;</a:t>
            </a:r>
            <a:endParaRPr lang="ru-RU" sz="2400" dirty="0">
              <a:solidFill>
                <a:schemeClr val="tx1"/>
              </a:solidFill>
              <a:latin typeface="Cambria" pitchFamily="18" charset="0"/>
              <a:cs typeface="Times New Roman" pitchFamily="18" charset="0"/>
            </a:endParaRPr>
          </a:p>
          <a:p>
            <a:pPr marL="342900" indent="-342900"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Cambria" pitchFamily="18" charset="0"/>
                <a:ea typeface="MS Gothic" charset="-128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</a:rPr>
              <a:t>Член </a:t>
            </a:r>
            <a:r>
              <a:rPr lang="ru-RU" sz="2400" b="1" dirty="0">
                <a:solidFill>
                  <a:schemeClr val="tx1"/>
                </a:solidFill>
              </a:rPr>
              <a:t>ГЭК </a:t>
            </a:r>
            <a:r>
              <a:rPr lang="ru-RU" sz="2400" dirty="0">
                <a:solidFill>
                  <a:schemeClr val="tx1"/>
                </a:solidFill>
              </a:rPr>
              <a:t>фиксирует данный случай и сообщает в </a:t>
            </a:r>
            <a:r>
              <a:rPr lang="ru-RU" sz="2400" dirty="0" smtClean="0">
                <a:solidFill>
                  <a:schemeClr val="tx1"/>
                </a:solidFill>
              </a:rPr>
              <a:t>РЦОИ </a:t>
            </a:r>
            <a:r>
              <a:rPr lang="ru-RU" sz="2400" dirty="0">
                <a:solidFill>
                  <a:schemeClr val="tx1"/>
                </a:solidFill>
              </a:rPr>
              <a:t>по телефону </a:t>
            </a:r>
            <a:r>
              <a:rPr lang="ru-RU" sz="2400" dirty="0" smtClean="0">
                <a:solidFill>
                  <a:schemeClr val="tx1"/>
                </a:solidFill>
              </a:rPr>
              <a:t>для </a:t>
            </a:r>
            <a:r>
              <a:rPr lang="ru-RU" sz="2400" dirty="0">
                <a:solidFill>
                  <a:schemeClr val="tx1"/>
                </a:solidFill>
              </a:rPr>
              <a:t>дальнейшего принятия решения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741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404" y="2924944"/>
            <a:ext cx="3658873" cy="2201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46362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3" name="Text Box 5"/>
          <p:cNvSpPr txBox="1">
            <a:spLocks noChangeArrowheads="1"/>
          </p:cNvSpPr>
          <p:nvPr/>
        </p:nvSpPr>
        <p:spPr bwMode="auto">
          <a:xfrm>
            <a:off x="457254" y="1124744"/>
            <a:ext cx="8075186" cy="3295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342900" indent="-342900" algn="just">
              <a:buFont typeface="+mj-lt"/>
              <a:buAutoNum type="arabicParenR"/>
            </a:pP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Пропуск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 участников ГИА-9 в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ППЭ осуществляется через рамку стационарного металлоискателя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.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При появлении сигнала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металлоискателя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организатор на входе в ППЭ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предлагают участнику экзамена показать предмет, вызывающий сигнал. </a:t>
            </a:r>
            <a:endParaRPr lang="ru-RU" sz="20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342900" indent="-342900" algn="just">
              <a:buFont typeface="+mj-lt"/>
              <a:buAutoNum type="arabicParenR"/>
            </a:pP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Если этим предметом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является запрещенное средство, в том числе средство связи, </a:t>
            </a:r>
            <a:r>
              <a:rPr lang="ru-RU" sz="2000" b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организатор вне аудитории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предлагает участнику экзамена сдать данное средство в место хранения личных вещей участников экзаменов или передать сопровождающему, предупредив о последствиях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.</a:t>
            </a:r>
            <a:endParaRPr lang="ru-RU" sz="2000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84" y="-2547"/>
            <a:ext cx="1143356" cy="10998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57240" y="188638"/>
            <a:ext cx="58489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Пропуск участников ГИА-9 </a:t>
            </a:r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в </a:t>
            </a:r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ППЭ</a:t>
            </a:r>
          </a:p>
        </p:txBody>
      </p:sp>
      <p:pic>
        <p:nvPicPr>
          <p:cNvPr id="7" name="Picture 2" descr="C:\ДНЕПРОВСКАЯ_ДОКУМЕ6НТЫ_\Документы ГИА\ПОДГОТОВКА СПЕЦИАЛИСТОВ\СПЕЦИАЛИСТЫ\4_организаторы_ППЭ\31845_thumbnail_wide_w118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519" y="4815002"/>
            <a:ext cx="3355929" cy="18470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5030840"/>
            <a:ext cx="45365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C00000"/>
                </a:solidFill>
              </a:rPr>
              <a:t>ВАЖНО: </a:t>
            </a:r>
            <a:r>
              <a:rPr lang="ru-RU" sz="2000" dirty="0">
                <a:solidFill>
                  <a:schemeClr val="tx1"/>
                </a:solidFill>
              </a:rPr>
              <a:t>организаторы вне </a:t>
            </a:r>
            <a:r>
              <a:rPr lang="ru-RU" sz="2000" dirty="0" smtClean="0">
                <a:solidFill>
                  <a:schemeClr val="tx1"/>
                </a:solidFill>
              </a:rPr>
              <a:t>аудитории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не </a:t>
            </a:r>
            <a:r>
              <a:rPr lang="ru-RU" sz="2000" dirty="0">
                <a:solidFill>
                  <a:schemeClr val="tx1"/>
                </a:solidFill>
              </a:rPr>
              <a:t>прикасаются к участникам </a:t>
            </a:r>
            <a:r>
              <a:rPr lang="ru-RU" sz="2000" dirty="0" smtClean="0">
                <a:solidFill>
                  <a:schemeClr val="tx1"/>
                </a:solidFill>
              </a:rPr>
              <a:t>экзамена 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и его </a:t>
            </a:r>
            <a:r>
              <a:rPr lang="ru-RU" sz="2000" dirty="0">
                <a:solidFill>
                  <a:schemeClr val="tx1"/>
                </a:solidFill>
              </a:rPr>
              <a:t>вещам, а просят добровольно показать предмет, вызывающий сигнал.</a:t>
            </a:r>
          </a:p>
        </p:txBody>
      </p:sp>
    </p:spTree>
    <p:extLst>
      <p:ext uri="{BB962C8B-B14F-4D97-AF65-F5344CB8AC3E}">
        <p14:creationId xmlns:p14="http://schemas.microsoft.com/office/powerpoint/2010/main" val="22586558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3" name="Text Box 5"/>
          <p:cNvSpPr txBox="1">
            <a:spLocks noChangeArrowheads="1"/>
          </p:cNvSpPr>
          <p:nvPr/>
        </p:nvSpPr>
        <p:spPr bwMode="auto">
          <a:xfrm>
            <a:off x="467544" y="1268760"/>
            <a:ext cx="8064896" cy="31112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457200" indent="-457200" algn="l">
              <a:buFont typeface="+mj-lt"/>
              <a:buAutoNum type="arabicParenR" startAt="4"/>
            </a:pPr>
            <a:r>
              <a:rPr lang="ru-RU" sz="20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Если </a:t>
            </a:r>
            <a:r>
              <a:rPr lang="ru-RU" sz="20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участник ГИА-9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отказывается</a:t>
            </a:r>
            <a:r>
              <a:rPr lang="ru-RU" sz="2000" b="1" dirty="0" smtClean="0">
                <a:solidFill>
                  <a:srgbClr val="C0000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от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сдачи запрещенного  средства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,  он </a:t>
            </a:r>
            <a:r>
              <a:rPr lang="ru-RU" sz="2000" b="1" dirty="0" smtClean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НЕ</a:t>
            </a:r>
            <a:r>
              <a:rPr lang="ru-RU" sz="2000" b="1" dirty="0" smtClean="0">
                <a:solidFill>
                  <a:srgbClr val="C0000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д</a:t>
            </a:r>
            <a:r>
              <a:rPr lang="ru-RU" sz="2000" b="1" dirty="0">
                <a:solidFill>
                  <a:srgbClr val="CC330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опускается </a:t>
            </a:r>
            <a:r>
              <a:rPr lang="ru-RU" sz="2000" dirty="0" smtClean="0">
                <a:latin typeface="Cambria" pitchFamily="18" charset="0"/>
                <a:ea typeface="Cambria" pitchFamily="18" charset="0"/>
              </a:rPr>
              <a:t>в ППЭ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chemeClr val="tx1"/>
              </a:solidFill>
              <a:latin typeface="Cambria" pitchFamily="18" charset="0"/>
              <a:ea typeface="Cambria" pitchFamily="18" charset="0"/>
              <a:cs typeface="Times New Roman" pitchFamily="18" charset="0"/>
            </a:endParaRPr>
          </a:p>
          <a:p>
            <a:pPr marL="457200" lvl="0" indent="-457200" algn="just">
              <a:buFont typeface="+mj-lt"/>
              <a:buAutoNum type="arabicParenR" startAt="4"/>
            </a:pPr>
            <a:r>
              <a:rPr lang="ru-RU" sz="20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Организаторы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повторно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разъясняют ему, что в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соответствии 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Порядком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проведения ГИА-9 в день проведения экзамена в ППЭ запрещается иметь при себе средства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связи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 иные средства хранения и передачи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информации.</a:t>
            </a:r>
            <a:endParaRPr lang="ru-RU" sz="2000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457200" lvl="0" indent="-457200" algn="just">
              <a:buFont typeface="+mj-lt"/>
              <a:buAutoNum type="arabicParenR" startAt="4"/>
            </a:pPr>
            <a:r>
              <a:rPr lang="ru-RU" sz="2000" b="1" i="1" dirty="0">
                <a:latin typeface="Cambria" pitchFamily="18" charset="0"/>
                <a:ea typeface="Cambria" pitchFamily="18" charset="0"/>
              </a:rPr>
              <a:t>П</a:t>
            </a:r>
            <a:r>
              <a:rPr lang="ru-RU" sz="2000" b="1" i="1" dirty="0" smtClean="0">
                <a:latin typeface="Cambria" pitchFamily="18" charset="0"/>
                <a:ea typeface="Cambria" pitchFamily="18" charset="0"/>
              </a:rPr>
              <a:t>риглашают</a:t>
            </a:r>
            <a:r>
              <a:rPr lang="ru-RU" sz="2000" dirty="0" smtClean="0">
                <a:latin typeface="Cambria" pitchFamily="18" charset="0"/>
                <a:ea typeface="Cambria" pitchFamily="18" charset="0"/>
              </a:rPr>
              <a:t> </a:t>
            </a:r>
            <a:r>
              <a:rPr lang="ru-RU" sz="2000" dirty="0">
                <a:latin typeface="Cambria" pitchFamily="18" charset="0"/>
                <a:ea typeface="Cambria" pitchFamily="18" charset="0"/>
              </a:rPr>
              <a:t>руководителя ППЭ и члена ГЭК для составления акта о </a:t>
            </a:r>
            <a:r>
              <a:rPr lang="ru-RU" sz="2000" dirty="0" err="1" smtClean="0">
                <a:latin typeface="Cambria" pitchFamily="18" charset="0"/>
                <a:ea typeface="Cambria" pitchFamily="18" charset="0"/>
              </a:rPr>
              <a:t>недопуске</a:t>
            </a:r>
            <a:r>
              <a:rPr lang="ru-RU" sz="2000" dirty="0" smtClean="0">
                <a:latin typeface="Cambria" pitchFamily="18" charset="0"/>
                <a:ea typeface="Cambria" pitchFamily="18" charset="0"/>
              </a:rPr>
              <a:t> </a:t>
            </a:r>
            <a:r>
              <a:rPr lang="ru-RU" sz="2000" dirty="0">
                <a:latin typeface="Cambria" pitchFamily="18" charset="0"/>
                <a:ea typeface="Cambria" pitchFamily="18" charset="0"/>
              </a:rPr>
              <a:t>участника ГИА-9, отказавшегося сдать запрещенное средство</a:t>
            </a:r>
            <a:r>
              <a:rPr lang="ru-RU" sz="2000" dirty="0" smtClean="0">
                <a:latin typeface="Cambria" pitchFamily="18" charset="0"/>
                <a:ea typeface="Cambria" pitchFamily="18" charset="0"/>
              </a:rPr>
              <a:t>.</a:t>
            </a: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endParaRPr lang="ru-RU" sz="2000" b="1" i="1" dirty="0" smtClean="0">
              <a:solidFill>
                <a:schemeClr val="tx1"/>
              </a:solidFill>
              <a:latin typeface="Cambria" pitchFamily="18" charset="0"/>
              <a:ea typeface="Cambria" pitchFamily="18" charset="0"/>
              <a:cs typeface="Times New Roman" pitchFamily="18" charset="0"/>
            </a:endParaRPr>
          </a:p>
          <a:p>
            <a:pPr lvl="0" algn="just"/>
            <a:endParaRPr lang="ru-RU" sz="800" b="1" i="1" dirty="0">
              <a:solidFill>
                <a:schemeClr val="tx1"/>
              </a:solidFill>
              <a:latin typeface="Cambria" pitchFamily="18" charset="0"/>
              <a:ea typeface="Cambria" pitchFamily="18" charset="0"/>
              <a:cs typeface="Times New Roman" pitchFamily="18" charset="0"/>
            </a:endParaRP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78" y="0"/>
            <a:ext cx="1187920" cy="114274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57239" y="309762"/>
            <a:ext cx="58489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Пропуск участников ГИА-9 </a:t>
            </a:r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в </a:t>
            </a:r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ППЭ</a:t>
            </a:r>
          </a:p>
        </p:txBody>
      </p:sp>
      <p:pic>
        <p:nvPicPr>
          <p:cNvPr id="2050" name="Picture 2" descr="C:\ДНЕПРОВСКАЯ_ДОКУМЕ6НТЫ_\Документы ГИА\ПОДГОТОВКА СПЕЦИАЛИСТОВ\СПЕЦИАЛИСТЫ\4_организаторы_ППЭ\nf3ficaug0rfhmk7e_a6plc2fwphmvykbjsema1ivwpltdnk4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933055"/>
            <a:ext cx="4171860" cy="27826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1535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2" name="Text Box 4"/>
          <p:cNvSpPr txBox="1">
            <a:spLocks noChangeArrowheads="1"/>
          </p:cNvSpPr>
          <p:nvPr/>
        </p:nvSpPr>
        <p:spPr bwMode="auto">
          <a:xfrm>
            <a:off x="172531" y="332656"/>
            <a:ext cx="8552774" cy="757671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144000" rIns="90000" bIns="180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Допуск участников ГИА-9 </a:t>
            </a:r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в </a:t>
            </a:r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ППЭ (ОГЭ)</a:t>
            </a:r>
            <a:endParaRPr lang="ru-RU" sz="2800" b="1" i="1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453445" y="1412776"/>
            <a:ext cx="7990946" cy="18185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/>
          <a:extLst/>
        </p:spPr>
        <p:txBody>
          <a:bodyPr wrap="square" lIns="90000" tIns="108000" rIns="90000" bIns="1080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9pPr>
          </a:lstStyle>
          <a:p>
            <a:pPr eaLnBrk="1" hangingPunct="1">
              <a:defRPr/>
            </a:pPr>
            <a:r>
              <a:rPr lang="ru-RU" sz="1800" dirty="0" smtClean="0">
                <a:solidFill>
                  <a:srgbClr val="000000"/>
                </a:solidFill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</a:rPr>
              <a:t>При себе участник ГИА-9 </a:t>
            </a:r>
            <a:r>
              <a:rPr lang="ru-RU" sz="2400" b="1" u="sng" dirty="0" smtClean="0">
                <a:solidFill>
                  <a:schemeClr val="tx1"/>
                </a:solidFill>
              </a:rPr>
              <a:t>должен</a:t>
            </a:r>
            <a:r>
              <a:rPr lang="ru-RU" sz="2400" b="1" dirty="0" smtClean="0">
                <a:solidFill>
                  <a:schemeClr val="tx1"/>
                </a:solidFill>
              </a:rPr>
              <a:t> иметь:</a:t>
            </a:r>
          </a:p>
          <a:p>
            <a:pPr algn="l" eaLnBrk="1" hangingPunct="1">
              <a:defRPr/>
            </a:pPr>
            <a:endParaRPr lang="ru-RU" sz="800" b="1" dirty="0" smtClean="0">
              <a:solidFill>
                <a:schemeClr val="tx1"/>
              </a:solidFill>
            </a:endParaRPr>
          </a:p>
          <a:p>
            <a:pPr marL="342900" indent="-342900" algn="l" eaLnBrk="1" hangingPunct="1">
              <a:buClr>
                <a:schemeClr val="tx1"/>
              </a:buClr>
              <a:buFont typeface="Wingdings" pitchFamily="2" charset="2"/>
              <a:buChar char="ü"/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документ, удостоверяющий личность</a:t>
            </a:r>
          </a:p>
          <a:p>
            <a:pPr marL="342900" indent="-342900" algn="l" eaLnBrk="1" hangingPunct="1">
              <a:buClr>
                <a:schemeClr val="tx1"/>
              </a:buClr>
              <a:buFont typeface="Wingdings" pitchFamily="2" charset="2"/>
              <a:buChar char="ü"/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гелевую</a:t>
            </a:r>
            <a:r>
              <a:rPr lang="ru-RU" sz="2400" dirty="0" smtClean="0">
                <a:solidFill>
                  <a:schemeClr val="tx1"/>
                </a:solidFill>
              </a:rPr>
              <a:t> или капиллярную ручку с чернилами черного цвета.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483559" y="4077072"/>
            <a:ext cx="7990946" cy="1772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/>
          <a:extLst/>
        </p:spPr>
        <p:txBody>
          <a:bodyPr wrap="square" lIns="90000" tIns="108000" rIns="90000" bIns="1080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9pPr>
          </a:lstStyle>
          <a:p>
            <a:pPr eaLnBrk="1" hangingPunct="1">
              <a:defRPr/>
            </a:pPr>
            <a:r>
              <a:rPr lang="ru-RU" sz="1800" dirty="0" smtClean="0">
                <a:solidFill>
                  <a:srgbClr val="000000"/>
                </a:solidFill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</a:rPr>
              <a:t>При </a:t>
            </a:r>
            <a:r>
              <a:rPr lang="ru-RU" sz="2400" b="1" dirty="0">
                <a:solidFill>
                  <a:schemeClr val="tx1"/>
                </a:solidFill>
              </a:rPr>
              <a:t>себе </a:t>
            </a:r>
            <a:r>
              <a:rPr lang="ru-RU" sz="2400" b="1" dirty="0" smtClean="0">
                <a:solidFill>
                  <a:schemeClr val="tx1"/>
                </a:solidFill>
              </a:rPr>
              <a:t>участник ГИА-9 </a:t>
            </a:r>
            <a:r>
              <a:rPr lang="ru-RU" sz="2400" b="1" u="sng" dirty="0">
                <a:solidFill>
                  <a:schemeClr val="tx1"/>
                </a:solidFill>
              </a:rPr>
              <a:t>может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</a:rPr>
              <a:t>иметь (ОГЭ):</a:t>
            </a:r>
          </a:p>
          <a:p>
            <a:pPr marL="171450" indent="-171450" algn="l"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endParaRPr lang="ru-RU" sz="900" b="1" dirty="0">
              <a:solidFill>
                <a:schemeClr val="tx1"/>
              </a:solidFill>
            </a:endParaRPr>
          </a:p>
          <a:p>
            <a:pPr marL="342900" indent="-342900" algn="l" eaLnBrk="1" hangingPunct="1">
              <a:buClr>
                <a:schemeClr val="tx1"/>
              </a:buClr>
              <a:buFont typeface="Wingdings" pitchFamily="2" charset="2"/>
              <a:buChar char="ü"/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средства обучения и воспитания:</a:t>
            </a:r>
          </a:p>
          <a:p>
            <a:pPr algn="l" eaLnBrk="1" hangingPunct="1">
              <a:buClr>
                <a:schemeClr val="tx1"/>
              </a:buClr>
              <a:buSzPct val="83000"/>
              <a:tabLst/>
              <a:defRPr/>
            </a:pPr>
            <a:r>
              <a:rPr lang="ru-RU" sz="2000" i="1" dirty="0" smtClean="0">
                <a:solidFill>
                  <a:schemeClr val="tx1"/>
                </a:solidFill>
              </a:rPr>
              <a:t>математика – линейка;</a:t>
            </a:r>
            <a:endParaRPr lang="ru-RU" sz="2000" i="1" strike="sngStrike" dirty="0" smtClean="0">
              <a:solidFill>
                <a:srgbClr val="FF0000"/>
              </a:solidFill>
            </a:endParaRPr>
          </a:p>
          <a:p>
            <a:pPr marL="342900" indent="-342900" algn="l" eaLnBrk="1" hangingPunct="1">
              <a:buClr>
                <a:schemeClr val="tx1"/>
              </a:buClr>
              <a:buFont typeface="Wingdings" pitchFamily="2" charset="2"/>
              <a:buChar char="ü"/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лекарственные средства и питание  </a:t>
            </a:r>
            <a:r>
              <a:rPr lang="ru-RU" sz="2000" i="1" dirty="0" smtClean="0">
                <a:solidFill>
                  <a:schemeClr val="tx1"/>
                </a:solidFill>
              </a:rPr>
              <a:t>(при необходимости). </a:t>
            </a:r>
          </a:p>
        </p:txBody>
      </p:sp>
    </p:spTree>
    <p:extLst>
      <p:ext uri="{BB962C8B-B14F-4D97-AF65-F5344CB8AC3E}">
        <p14:creationId xmlns:p14="http://schemas.microsoft.com/office/powerpoint/2010/main" val="207122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4" name="Text Box 4"/>
          <p:cNvSpPr txBox="1">
            <a:spLocks noChangeArrowheads="1"/>
          </p:cNvSpPr>
          <p:nvPr/>
        </p:nvSpPr>
        <p:spPr bwMode="auto">
          <a:xfrm>
            <a:off x="457931" y="-34194"/>
            <a:ext cx="8437562" cy="1152587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144000" rIns="90000" bIns="144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Допуск участников ГИА-9 в ППЭ</a:t>
            </a:r>
          </a:p>
          <a:p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Нестандартная  </a:t>
            </a:r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ситуация </a:t>
            </a:r>
          </a:p>
        </p:txBody>
      </p:sp>
      <p:sp>
        <p:nvSpPr>
          <p:cNvPr id="414736" name="Text Box 16"/>
          <p:cNvSpPr txBox="1">
            <a:spLocks noChangeArrowheads="1"/>
          </p:cNvSpPr>
          <p:nvPr/>
        </p:nvSpPr>
        <p:spPr bwMode="auto">
          <a:xfrm>
            <a:off x="1399925" y="2636912"/>
            <a:ext cx="6692329" cy="5147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/>
          <a:extLst/>
        </p:spPr>
        <p:txBody>
          <a:bodyPr wrap="square" lIns="90000" tIns="72000" rIns="90000" bIns="72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just">
              <a:buClrTx/>
              <a:buSzTx/>
              <a:buFontTx/>
              <a:buNone/>
            </a:pP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</a:rPr>
              <a:t>Повторный инструктаж </a:t>
            </a:r>
            <a:r>
              <a:rPr lang="ru-RU" sz="2400" b="1" dirty="0" smtClean="0">
                <a:solidFill>
                  <a:srgbClr val="C00000"/>
                </a:solidFill>
                <a:latin typeface="Cambria" pitchFamily="18" charset="0"/>
              </a:rPr>
              <a:t>НЕ проводится!</a:t>
            </a:r>
            <a:endParaRPr lang="ru-RU" sz="24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680979" y="3325351"/>
            <a:ext cx="7795917" cy="1499623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  <a:effectLst/>
          <a:extLst/>
        </p:spPr>
        <p:txBody>
          <a:bodyPr wrap="square" lIns="90000" tIns="72000" rIns="90000" bIns="72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buClrTx/>
              <a:buSzTx/>
              <a:buFontTx/>
              <a:buNone/>
            </a:pP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</a:rPr>
              <a:t>На экзамене по русскому языку входят в аудиторию после окончания прослушивания текста. </a:t>
            </a:r>
          </a:p>
          <a:p>
            <a:pPr>
              <a:buClrTx/>
              <a:buSzTx/>
              <a:buFontTx/>
              <a:buNone/>
            </a:pPr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</a:rPr>
              <a:t>Персональное прослушивание текста </a:t>
            </a:r>
          </a:p>
          <a:p>
            <a:pPr>
              <a:buClrTx/>
              <a:buSzTx/>
              <a:buFontTx/>
              <a:buNone/>
            </a:pPr>
            <a:r>
              <a:rPr lang="ru-RU" sz="2200" b="1" dirty="0" smtClean="0">
                <a:solidFill>
                  <a:srgbClr val="C00000"/>
                </a:solidFill>
                <a:latin typeface="Cambria" pitchFamily="18" charset="0"/>
              </a:rPr>
              <a:t>НЕ проводится!</a:t>
            </a:r>
            <a:endParaRPr lang="ru-RU" sz="22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pic>
        <p:nvPicPr>
          <p:cNvPr id="2050" name="Picture 2" descr="C:\ДНЕПРОВСКАЯ_ДОКУМЕ6НТЫ_\Документы ГИА\ПОДГОТОВКА СПЕЦИАЛИСТОВ\СПЕЦИАЛИСТЫ\организаторыППЭ\depositphotos_14311833-stock-photo-discontented-young-woman-point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761" y="4653136"/>
            <a:ext cx="3168352" cy="21091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одержимое 2"/>
          <p:cNvSpPr txBox="1">
            <a:spLocks noChangeArrowheads="1"/>
          </p:cNvSpPr>
          <p:nvPr/>
        </p:nvSpPr>
        <p:spPr>
          <a:xfrm>
            <a:off x="1043608" y="1118393"/>
            <a:ext cx="7404964" cy="1374503"/>
          </a:xfrm>
          <a:prstGeom prst="rect">
            <a:avLst/>
          </a:prstGeom>
          <a:ln w="12700">
            <a:solidFill>
              <a:srgbClr val="0070C0"/>
            </a:solidFill>
          </a:ln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!</a:t>
            </a:r>
            <a:r>
              <a:rPr lang="ru-RU" dirty="0" smtClean="0">
                <a:latin typeface="Cambria" pitchFamily="18" charset="0"/>
                <a:ea typeface="Cambria" pitchFamily="18" charset="0"/>
              </a:rPr>
              <a:t> </a:t>
            </a:r>
            <a:r>
              <a:rPr lang="ru-RU" sz="2200" dirty="0" smtClean="0">
                <a:latin typeface="Cambria" pitchFamily="18" charset="0"/>
                <a:ea typeface="Cambria" pitchFamily="18" charset="0"/>
              </a:rPr>
              <a:t>Если </a:t>
            </a:r>
            <a:r>
              <a:rPr lang="ru-RU" sz="2200" b="1" i="1" dirty="0" smtClean="0">
                <a:latin typeface="Cambria" pitchFamily="18" charset="0"/>
                <a:ea typeface="Cambria" pitchFamily="18" charset="0"/>
              </a:rPr>
              <a:t>участник ГИА опоздал </a:t>
            </a:r>
            <a:r>
              <a:rPr lang="ru-RU" sz="2200" dirty="0" smtClean="0">
                <a:latin typeface="Cambria" pitchFamily="18" charset="0"/>
                <a:ea typeface="Cambria" pitchFamily="18" charset="0"/>
              </a:rPr>
              <a:t>на экзамен, </a:t>
            </a:r>
          </a:p>
          <a:p>
            <a:pPr marL="0" indent="0" algn="ctr">
              <a:spcBef>
                <a:spcPts val="0"/>
              </a:spcBef>
              <a:buFont typeface="Wingdings"/>
              <a:buNone/>
            </a:pPr>
            <a:r>
              <a:rPr lang="ru-RU" sz="2200" dirty="0" smtClean="0">
                <a:latin typeface="Cambria" pitchFamily="18" charset="0"/>
                <a:ea typeface="Cambria" pitchFamily="18" charset="0"/>
              </a:rPr>
              <a:t>он допускается к сдаче ГИА в установленном порядке, </a:t>
            </a:r>
          </a:p>
          <a:p>
            <a:pPr marL="0" indent="0" algn="ctr">
              <a:spcBef>
                <a:spcPts val="0"/>
              </a:spcBef>
              <a:buFont typeface="Wingdings"/>
              <a:buNone/>
            </a:pPr>
            <a:r>
              <a:rPr lang="ru-RU" sz="2200" dirty="0" smtClean="0">
                <a:latin typeface="Cambria" pitchFamily="18" charset="0"/>
                <a:ea typeface="Cambria" pitchFamily="18" charset="0"/>
              </a:rPr>
              <a:t>при этом время окончания экзамена </a:t>
            </a:r>
          </a:p>
          <a:p>
            <a:pPr marL="0" indent="0" algn="ctr">
              <a:spcBef>
                <a:spcPts val="0"/>
              </a:spcBef>
              <a:buFont typeface="Wingdings"/>
              <a:buNone/>
            </a:pPr>
            <a:r>
              <a:rPr lang="ru-RU" sz="2200" b="1" dirty="0" smtClean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не продлевается</a:t>
            </a:r>
            <a:r>
              <a:rPr lang="ru-RU" sz="2200" dirty="0" smtClean="0">
                <a:latin typeface="Cambria" pitchFamily="18" charset="0"/>
                <a:ea typeface="Cambria" pitchFamily="18" charset="0"/>
              </a:rPr>
              <a:t>. </a:t>
            </a:r>
          </a:p>
        </p:txBody>
      </p:sp>
      <p:pic>
        <p:nvPicPr>
          <p:cNvPr id="11" name="Picture 3" descr="C:\ДНЕПРОВСКАЯ_ДОКУМЕ6НТЫ_\Документы ГИА\ПОДГОТОВКА СПЕЦИАЛИСТОВ\СПЕЦИАЛИСТЫ\организаторыППЭ\eed5a99de4cf596628b60cc70a3586cd_b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455"/>
            <a:ext cx="900406" cy="1011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38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ChangeArrowheads="1"/>
          </p:cNvSpPr>
          <p:nvPr/>
        </p:nvSpPr>
        <p:spPr bwMode="auto">
          <a:xfrm>
            <a:off x="297645" y="1124744"/>
            <a:ext cx="8378811" cy="33261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/>
          <a:extLst/>
        </p:spPr>
        <p:txBody>
          <a:bodyPr wrap="square" lIns="90000" tIns="46800" rIns="90000" bIns="46800">
            <a:spAutoFit/>
          </a:bodyPr>
          <a:lstStyle/>
          <a:p>
            <a:pPr marL="457200" indent="-457200" algn="just">
              <a:buClrTx/>
              <a:buSzPct val="99000"/>
              <a:buFont typeface="Wingdings" pitchFamily="2" charset="2"/>
              <a:buChar char="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1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Обеспечить вход </a:t>
            </a:r>
            <a:r>
              <a:rPr lang="ru-RU" sz="21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обучающихся в аудиторию;</a:t>
            </a:r>
          </a:p>
          <a:p>
            <a:pPr marL="457200" indent="-457200" algn="just">
              <a:buClrTx/>
              <a:buSzPct val="99000"/>
              <a:buFont typeface="Wingdings" pitchFamily="2" charset="2"/>
              <a:buChar char="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1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П</a:t>
            </a:r>
            <a:r>
              <a:rPr lang="ru-RU" sz="21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ровести идентификацию личности и сверить </a:t>
            </a:r>
            <a:r>
              <a:rPr lang="ru-RU" sz="21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паспортные данные участника экзамена с данными в форме ППЭ-05-02 «Протокол проведения ГИА в аудитории», в случае несоответствия данных документа и протокола необходимо заполнить </a:t>
            </a:r>
            <a:r>
              <a:rPr lang="ru-RU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ea typeface="Cambria" pitchFamily="18" charset="0"/>
              </a:rPr>
              <a:t>«Ведомость коррекции персональных данных участника ГИА в аудитории» </a:t>
            </a:r>
            <a:r>
              <a:rPr lang="ru-RU" sz="21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(форма ППЭ-12-02);</a:t>
            </a:r>
          </a:p>
          <a:p>
            <a:pPr marL="457200" indent="-457200" algn="just">
              <a:buClrTx/>
              <a:buSzPct val="99000"/>
              <a:buFont typeface="Wingdings" pitchFamily="2" charset="2"/>
              <a:buChar char="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1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ru-RU" sz="21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Сообщить</a:t>
            </a:r>
            <a:r>
              <a:rPr lang="ru-RU" sz="21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 участникам </a:t>
            </a:r>
            <a:r>
              <a:rPr lang="ru-RU" sz="21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ГИА-9 </a:t>
            </a:r>
            <a:r>
              <a:rPr lang="ru-RU" sz="21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номер места </a:t>
            </a:r>
            <a:r>
              <a:rPr lang="ru-RU" sz="21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в </a:t>
            </a:r>
            <a:r>
              <a:rPr lang="ru-RU" sz="21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аудитории;</a:t>
            </a:r>
            <a:endParaRPr lang="ru-RU" sz="2100" dirty="0">
              <a:solidFill>
                <a:schemeClr val="tx1"/>
              </a:solidFill>
              <a:latin typeface="Cambria" pitchFamily="18" charset="0"/>
              <a:ea typeface="Cambria" pitchFamily="18" charset="0"/>
              <a:cs typeface="Times New Roman" pitchFamily="18" charset="0"/>
            </a:endParaRPr>
          </a:p>
          <a:p>
            <a:pPr marL="457200" indent="-457200" algn="just">
              <a:buClrTx/>
              <a:buSzPct val="99000"/>
              <a:buFont typeface="Wingdings" pitchFamily="2" charset="2"/>
              <a:buChar char="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1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Проконтролировать</a:t>
            </a:r>
            <a:r>
              <a:rPr lang="ru-RU" sz="21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, чтобы у </a:t>
            </a:r>
            <a:r>
              <a:rPr lang="ru-RU" sz="21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участников экзамена не </a:t>
            </a:r>
            <a:r>
              <a:rPr lang="ru-RU" sz="21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было </a:t>
            </a:r>
            <a:r>
              <a:rPr lang="ru-RU" sz="21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 с </a:t>
            </a:r>
            <a:r>
              <a:rPr lang="ru-RU" sz="21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собой запрещенных </a:t>
            </a:r>
            <a:r>
              <a:rPr lang="ru-RU" sz="21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средств.</a:t>
            </a:r>
            <a:endParaRPr lang="ru-RU" sz="2100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99685" name="Text Box 5"/>
          <p:cNvSpPr txBox="1">
            <a:spLocks noChangeArrowheads="1"/>
          </p:cNvSpPr>
          <p:nvPr/>
        </p:nvSpPr>
        <p:spPr bwMode="auto">
          <a:xfrm>
            <a:off x="284078" y="188640"/>
            <a:ext cx="8521700" cy="72337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400" b="1" i="1" dirty="0">
                <a:solidFill>
                  <a:srgbClr val="C00000"/>
                </a:solidFill>
              </a:rPr>
              <a:t>Ответственный </a:t>
            </a:r>
            <a:r>
              <a:rPr lang="ru-RU" sz="2400" b="1" i="1" dirty="0" smtClean="0">
                <a:solidFill>
                  <a:srgbClr val="C00000"/>
                </a:solidFill>
              </a:rPr>
              <a:t>организатор </a:t>
            </a:r>
            <a:endParaRPr lang="en-US" sz="2400" b="1" i="1" dirty="0" smtClean="0">
              <a:solidFill>
                <a:srgbClr val="C00000"/>
              </a:solidFill>
            </a:endParaRP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при входе участников экзамена в аудиторию</a:t>
            </a:r>
            <a:r>
              <a:rPr lang="en-US" sz="2400" b="1" i="1" dirty="0" smtClean="0">
                <a:solidFill>
                  <a:srgbClr val="002060"/>
                </a:solidFill>
              </a:rPr>
              <a:t> </a:t>
            </a:r>
            <a:r>
              <a:rPr lang="ru-RU" sz="2400" b="1" i="1" dirty="0" smtClean="0">
                <a:solidFill>
                  <a:srgbClr val="002060"/>
                </a:solidFill>
              </a:rPr>
              <a:t>должен: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ДНЕПРОВСКАЯ_ДОКУМЕ6НТЫ_\Документы ГИА\ПОДГОТОВКА СПЕЦИАЛИСТОВ\СПЕЦИАЛИСТЫ\организаторыППЭ\fo17to0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450912"/>
            <a:ext cx="3528392" cy="23507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8" name="Text Box 4"/>
          <p:cNvSpPr txBox="1">
            <a:spLocks noChangeArrowheads="1"/>
          </p:cNvSpPr>
          <p:nvPr/>
        </p:nvSpPr>
        <p:spPr bwMode="auto">
          <a:xfrm>
            <a:off x="165325" y="0"/>
            <a:ext cx="8881441" cy="721552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144000" rIns="90000" bIns="144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Вход участников ГИА-9 в аудиторию</a:t>
            </a:r>
            <a:endParaRPr lang="ru-RU" sz="2800" b="1" i="1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415759" name="Picture 1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00" y="1340768"/>
            <a:ext cx="8425581" cy="5181071"/>
          </a:xfrm>
          <a:prstGeom prst="rect">
            <a:avLst/>
          </a:prstGeom>
          <a:noFill/>
          <a:ln w="1905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5760" name="Oval 16"/>
          <p:cNvSpPr>
            <a:spLocks noChangeArrowheads="1"/>
          </p:cNvSpPr>
          <p:nvPr/>
        </p:nvSpPr>
        <p:spPr bwMode="auto">
          <a:xfrm>
            <a:off x="3228316" y="3501008"/>
            <a:ext cx="1079376" cy="321154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7" name="Рисунок 6" descr="паспорт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28988" y="1592970"/>
            <a:ext cx="3117777" cy="233833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91680" y="4509120"/>
            <a:ext cx="6072383" cy="16004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  <a:cs typeface="Times New Roman" pitchFamily="18" charset="0"/>
              </a:rPr>
              <a:t>!</a:t>
            </a:r>
            <a:r>
              <a:rPr lang="ru-RU" sz="2200" b="1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 Организаторы в аудитории </a:t>
            </a:r>
          </a:p>
          <a:p>
            <a:r>
              <a:rPr lang="ru-RU" sz="2200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проверяют  корректность указанных в протоколе данных документа, удостоверяющего личность</a:t>
            </a:r>
            <a:r>
              <a:rPr lang="ru-RU" dirty="0">
                <a:latin typeface="Cambria" pitchFamily="18" charset="0"/>
                <a:ea typeface="Cambria" pitchFamily="18" charset="0"/>
              </a:rPr>
              <a:t>.</a:t>
            </a:r>
            <a:endParaRPr lang="ru-RU" sz="2200" dirty="0" smtClean="0">
              <a:solidFill>
                <a:prstClr val="black"/>
              </a:solidFill>
              <a:latin typeface="Cambria" pitchFamily="18" charset="0"/>
              <a:ea typeface="Cambria" pitchFamily="18" charset="0"/>
              <a:cs typeface="Times New Roman" pitchFamily="18" charset="0"/>
            </a:endParaRPr>
          </a:p>
        </p:txBody>
      </p:sp>
      <p:sp>
        <p:nvSpPr>
          <p:cNvPr id="10" name="Oval 16"/>
          <p:cNvSpPr>
            <a:spLocks noChangeArrowheads="1"/>
          </p:cNvSpPr>
          <p:nvPr/>
        </p:nvSpPr>
        <p:spPr bwMode="auto">
          <a:xfrm>
            <a:off x="7668703" y="1484784"/>
            <a:ext cx="1079376" cy="34148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62445" y="733599"/>
            <a:ext cx="81369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«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Протокол проведения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ГИА-9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в аудитории</a:t>
            </a:r>
            <a:r>
              <a:rPr lang="ru-RU" sz="2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» </a:t>
            </a:r>
            <a:r>
              <a:rPr lang="ru-RU" b="1" dirty="0" smtClean="0">
                <a:solidFill>
                  <a:srgbClr val="C0000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Форма ППЭ 05-02 </a:t>
            </a:r>
            <a:endParaRPr lang="ru-RU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853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ChangeArrowheads="1"/>
          </p:cNvSpPr>
          <p:nvPr/>
        </p:nvSpPr>
        <p:spPr bwMode="auto">
          <a:xfrm>
            <a:off x="323528" y="1052736"/>
            <a:ext cx="8158158" cy="33877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/>
          <a:extLst/>
        </p:spPr>
        <p:txBody>
          <a:bodyPr wrap="square" lIns="90000" tIns="46800" rIns="90000" bIns="46800">
            <a:spAutoFit/>
          </a:bodyPr>
          <a:lstStyle/>
          <a:p>
            <a:pPr marL="457200" indent="-457200" algn="just">
              <a:buClrTx/>
              <a:buSzPct val="95000"/>
              <a:buFont typeface="Wingdings" pitchFamily="2" charset="2"/>
              <a:buChar char="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Помочь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участникам экзамена занять отведённые им места строго в соответствии с распределением и схемой 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рассадки; </a:t>
            </a:r>
            <a:r>
              <a:rPr lang="ru-RU" sz="22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endParaRPr lang="ru-RU" sz="2200" dirty="0">
              <a:solidFill>
                <a:schemeClr val="tx1"/>
              </a:solidFill>
              <a:latin typeface="Cambria" pitchFamily="18" charset="0"/>
              <a:ea typeface="Cambria" pitchFamily="18" charset="0"/>
              <a:cs typeface="Times New Roman" pitchFamily="18" charset="0"/>
            </a:endParaRPr>
          </a:p>
          <a:p>
            <a:pPr marL="457200" lvl="0" indent="-457200" algn="just">
              <a:buClrTx/>
              <a:buSzPct val="95000"/>
              <a:buFont typeface="Wingdings" pitchFamily="2" charset="2"/>
              <a:buChar char="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Следить</a:t>
            </a:r>
            <a:r>
              <a:rPr lang="ru-RU" sz="24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, чтобы участники экзамена не переговаривались и не менялись местами;</a:t>
            </a:r>
          </a:p>
          <a:p>
            <a:pPr marL="457200" indent="-457200" algn="just">
              <a:buClrTx/>
              <a:buSzPct val="95000"/>
              <a:buFont typeface="Wingdings" pitchFamily="2" charset="2"/>
              <a:buChar char="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2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Проконтролировать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, чтобы у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обучающихся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не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было                  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 собой запрещенных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средств</a:t>
            </a:r>
            <a:r>
              <a:rPr lang="ru-RU" sz="24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1600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(средства </a:t>
            </a:r>
            <a:r>
              <a:rPr lang="ru-RU" sz="1600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связи, </a:t>
            </a:r>
            <a:r>
              <a:rPr lang="ru-RU" sz="1600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электронно-вычислительная техника, </a:t>
            </a:r>
            <a:r>
              <a:rPr lang="ru-RU" sz="1600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фото-, аудио- и </a:t>
            </a:r>
            <a:r>
              <a:rPr lang="ru-RU" sz="1600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видеоаппаратура, </a:t>
            </a:r>
            <a:r>
              <a:rPr lang="ru-RU" sz="1600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справочные материалы, письменные заметки и иные средства хранения и </a:t>
            </a:r>
            <a:r>
              <a:rPr lang="ru-RU" sz="1600" i="1" dirty="0">
                <a:solidFill>
                  <a:schemeClr val="tx1"/>
                </a:solidFill>
              </a:rPr>
              <a:t>передачи </a:t>
            </a:r>
            <a:r>
              <a:rPr lang="ru-RU" sz="1600" i="1" dirty="0" smtClean="0">
                <a:solidFill>
                  <a:schemeClr val="tx1"/>
                </a:solidFill>
              </a:rPr>
              <a:t>информации).</a:t>
            </a:r>
          </a:p>
        </p:txBody>
      </p:sp>
      <p:sp>
        <p:nvSpPr>
          <p:cNvPr id="199685" name="Text Box 5"/>
          <p:cNvSpPr txBox="1">
            <a:spLocks noChangeArrowheads="1"/>
          </p:cNvSpPr>
          <p:nvPr/>
        </p:nvSpPr>
        <p:spPr bwMode="auto">
          <a:xfrm>
            <a:off x="251520" y="188640"/>
            <a:ext cx="8521700" cy="72337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800" b="1" i="1" dirty="0" smtClean="0">
                <a:solidFill>
                  <a:srgbClr val="C00000"/>
                </a:solidFill>
              </a:rPr>
              <a:t>Организатор  в аудитории </a:t>
            </a:r>
            <a:r>
              <a:rPr lang="ru-RU" sz="2800" b="1" i="1" dirty="0">
                <a:solidFill>
                  <a:srgbClr val="002060"/>
                </a:solidFill>
              </a:rPr>
              <a:t>должен</a:t>
            </a:r>
            <a:r>
              <a:rPr lang="ru-RU" sz="2800" b="1" i="1" dirty="0" smtClean="0">
                <a:solidFill>
                  <a:srgbClr val="002060"/>
                </a:solidFill>
              </a:rPr>
              <a:t>: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pic>
        <p:nvPicPr>
          <p:cNvPr id="6146" name="Picture 2" descr="C:\ДНЕПРОВСКАЯ_ДОКУМЕ6НТЫ_\Документы ГИА\ПОДГОТОВКА СПЕЦИАЛИСТОВ\СПЕЦИАЛИСТЫ\организаторыППЭ\img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413" y="4338254"/>
            <a:ext cx="3937036" cy="25197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02575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79510" y="620688"/>
            <a:ext cx="8548993" cy="2680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3200" b="1" dirty="0">
                <a:solidFill>
                  <a:srgbClr val="C00000"/>
                </a:solidFill>
                <a:latin typeface="Cambria" pitchFamily="18" charset="0"/>
              </a:rPr>
              <a:t>Не </a:t>
            </a:r>
            <a:r>
              <a:rPr lang="ru-RU" sz="3200" b="1" dirty="0" smtClean="0">
                <a:solidFill>
                  <a:srgbClr val="C00000"/>
                </a:solidFill>
                <a:latin typeface="Cambria" pitchFamily="18" charset="0"/>
              </a:rPr>
              <a:t>позднее 09:45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ответственный </a:t>
            </a:r>
            <a:r>
              <a:rPr lang="ru-RU" sz="3200" b="1" i="1" dirty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организатор в аудитории </a:t>
            </a:r>
            <a:r>
              <a:rPr lang="ru-RU" sz="32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должен</a:t>
            </a:r>
            <a:endParaRPr lang="ru-RU" sz="3200" b="1" dirty="0" smtClean="0">
              <a:solidFill>
                <a:srgbClr val="C00000"/>
              </a:solidFill>
              <a:latin typeface="Cambria" pitchFamily="18" charset="0"/>
            </a:endParaRPr>
          </a:p>
          <a:p>
            <a:r>
              <a:rPr lang="ru-RU" sz="3200" b="1" i="1" dirty="0" smtClean="0">
                <a:solidFill>
                  <a:schemeClr val="tx1"/>
                </a:solidFill>
                <a:latin typeface="Cambria" pitchFamily="18" charset="0"/>
              </a:rPr>
              <a:t>получить у руководителя экзаменационные материалы </a:t>
            </a:r>
            <a:endParaRPr lang="ru-RU" sz="3200" b="1" i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1026" name="Picture 2" descr="C:\ДНЕПРОВСКАЯ_ДОКУМЕ6НТЫ_\Документы ГИА\ПОДГОТОВКА СПЕЦИАЛИСТОВ\СПЕЦИАЛИСТЫ\4_организаторы_ППЭ\!!! Подготовка организаторов ППЭ_готово\inx960x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167518"/>
            <a:ext cx="4580388" cy="25050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0909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20922" y="332656"/>
            <a:ext cx="7827178" cy="10798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3"/>
              </a:srgbClr>
            </a:outerShdw>
          </a:effectLst>
        </p:spPr>
        <p:txBody>
          <a:bodyPr wrap="square" lIns="90000" tIns="108000" rIns="90000" bIns="1080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9pPr>
          </a:lstStyle>
          <a:p>
            <a:pPr eaLnBrk="1" hangingPunct="1">
              <a:defRPr/>
            </a:pPr>
            <a:r>
              <a:rPr lang="ru-RU" sz="2800" b="1" i="1" dirty="0" smtClean="0">
                <a:solidFill>
                  <a:srgbClr val="C00000"/>
                </a:solidFill>
              </a:rPr>
              <a:t>НЕ </a:t>
            </a:r>
            <a:r>
              <a:rPr lang="ru-RU" sz="2800" b="1" i="1" dirty="0">
                <a:solidFill>
                  <a:srgbClr val="C00000"/>
                </a:solidFill>
              </a:rPr>
              <a:t>позднее </a:t>
            </a:r>
            <a:r>
              <a:rPr lang="ru-RU" sz="2800" b="1" i="1" dirty="0" smtClean="0">
                <a:solidFill>
                  <a:srgbClr val="C00000"/>
                </a:solidFill>
              </a:rPr>
              <a:t>09:50</a:t>
            </a:r>
          </a:p>
          <a:p>
            <a:pPr eaLnBrk="1" hangingPunct="1">
              <a:defRPr/>
            </a:pPr>
            <a:r>
              <a:rPr lang="ru-RU" sz="2800" b="1" i="1" dirty="0" smtClean="0">
                <a:solidFill>
                  <a:schemeClr val="tx1"/>
                </a:solidFill>
                <a:latin typeface="Cambria" pitchFamily="18" charset="0"/>
              </a:rPr>
              <a:t>начать первую часть инструктажа</a:t>
            </a:r>
            <a:endParaRPr lang="ru-RU" sz="2800" b="1" dirty="0" smtClean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5745" y="1844824"/>
            <a:ext cx="811521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800" b="1" i="1" dirty="0">
                <a:solidFill>
                  <a:srgbClr val="002060"/>
                </a:solidFill>
              </a:rPr>
              <a:t>Первая часть </a:t>
            </a:r>
            <a:r>
              <a:rPr lang="ru-RU" sz="2800" b="1" i="1" dirty="0" smtClean="0">
                <a:solidFill>
                  <a:srgbClr val="002060"/>
                </a:solidFill>
              </a:rPr>
              <a:t>инструктажа  включает </a:t>
            </a:r>
            <a:r>
              <a:rPr lang="ru-RU" sz="2800" b="1" i="1" dirty="0">
                <a:solidFill>
                  <a:srgbClr val="002060"/>
                </a:solidFill>
              </a:rPr>
              <a:t>в </a:t>
            </a:r>
            <a:r>
              <a:rPr lang="ru-RU" sz="2800" b="1" i="1" dirty="0" smtClean="0">
                <a:solidFill>
                  <a:srgbClr val="002060"/>
                </a:solidFill>
              </a:rPr>
              <a:t>себя</a:t>
            </a:r>
            <a:r>
              <a:rPr lang="ru-RU" sz="2800" b="1" dirty="0" smtClean="0">
                <a:solidFill>
                  <a:srgbClr val="002060"/>
                </a:solidFill>
              </a:rPr>
              <a:t>:</a:t>
            </a:r>
          </a:p>
          <a:p>
            <a:pPr lvl="0"/>
            <a:endParaRPr lang="ru-RU" sz="8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lvl="0" indent="-342900" algn="just">
              <a:buClrTx/>
              <a:buFont typeface="Wingdings" pitchFamily="2" charset="2"/>
              <a:buChar char="ü"/>
            </a:pPr>
            <a:r>
              <a:rPr lang="ru-RU" sz="2400" b="1" i="1" dirty="0" smtClean="0">
                <a:solidFill>
                  <a:schemeClr val="tx1"/>
                </a:solidFill>
              </a:rPr>
              <a:t>информирование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участников ГИА о порядке проведения экзамена, правилах оформления экзаменационной работы, продолжительности экзамена, </a:t>
            </a:r>
            <a:r>
              <a:rPr lang="ru-RU" sz="2400" dirty="0" smtClean="0">
                <a:solidFill>
                  <a:schemeClr val="tx1"/>
                </a:solidFill>
              </a:rPr>
              <a:t>о </a:t>
            </a:r>
            <a:r>
              <a:rPr lang="ru-RU" sz="2400" dirty="0">
                <a:solidFill>
                  <a:schemeClr val="tx1"/>
                </a:solidFill>
              </a:rPr>
              <a:t>случаях удаления с экзамена, о порядке подачи апелляций о </a:t>
            </a:r>
            <a:r>
              <a:rPr lang="ru-RU" sz="2400" dirty="0" smtClean="0">
                <a:solidFill>
                  <a:schemeClr val="tx1"/>
                </a:solidFill>
              </a:rPr>
              <a:t>нарушении  </a:t>
            </a:r>
            <a:r>
              <a:rPr lang="ru-RU" sz="2400" dirty="0">
                <a:solidFill>
                  <a:schemeClr val="tx1"/>
                </a:solidFill>
              </a:rPr>
              <a:t>Порядка проведения ГИА и  о несогласии с выставленными баллами, </a:t>
            </a:r>
            <a:r>
              <a:rPr lang="ru-RU" sz="2400" dirty="0" smtClean="0">
                <a:solidFill>
                  <a:schemeClr val="tx1"/>
                </a:solidFill>
              </a:rPr>
              <a:t>о </a:t>
            </a:r>
            <a:r>
              <a:rPr lang="ru-RU" sz="2400" dirty="0">
                <a:solidFill>
                  <a:schemeClr val="tx1"/>
                </a:solidFill>
              </a:rPr>
              <a:t>времени и месте ознакомления с результатами </a:t>
            </a:r>
            <a:r>
              <a:rPr lang="ru-RU" sz="2400" dirty="0" smtClean="0">
                <a:solidFill>
                  <a:schemeClr val="tx1"/>
                </a:solidFill>
              </a:rPr>
              <a:t>ГИА;</a:t>
            </a:r>
          </a:p>
          <a:p>
            <a:pPr marL="285750" lvl="0" indent="-285750" algn="just">
              <a:buClrTx/>
              <a:buFont typeface="Wingdings" pitchFamily="2" charset="2"/>
              <a:buChar char="ü"/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42900" lvl="0" indent="-342900" algn="just">
              <a:buClrTx/>
              <a:buFont typeface="Wingdings" pitchFamily="2" charset="2"/>
              <a:buChar char="ü"/>
            </a:pPr>
            <a:r>
              <a:rPr lang="ru-RU" sz="2400" b="1" i="1" dirty="0">
                <a:solidFill>
                  <a:schemeClr val="tx1"/>
                </a:solidFill>
              </a:rPr>
              <a:t>информирование</a:t>
            </a:r>
            <a:r>
              <a:rPr lang="ru-RU" sz="2400" dirty="0" smtClean="0">
                <a:solidFill>
                  <a:schemeClr val="tx1"/>
                </a:solidFill>
              </a:rPr>
              <a:t> участников </a:t>
            </a:r>
            <a:r>
              <a:rPr lang="ru-RU" sz="2400" dirty="0">
                <a:solidFill>
                  <a:schemeClr val="tx1"/>
                </a:solidFill>
              </a:rPr>
              <a:t>о том, что записи на КИМ и черновиках не обрабатываются и не проверяются.</a:t>
            </a:r>
            <a:endParaRPr lang="ru-RU" sz="24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93605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20922" y="485964"/>
            <a:ext cx="7827178" cy="10798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3"/>
              </a:srgbClr>
            </a:outerShdw>
          </a:effectLst>
        </p:spPr>
        <p:txBody>
          <a:bodyPr wrap="square" lIns="90000" tIns="108000" rIns="90000" bIns="1080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9pPr>
          </a:lstStyle>
          <a:p>
            <a:pPr eaLnBrk="1" hangingPunct="1">
              <a:defRPr/>
            </a:pPr>
            <a:r>
              <a:rPr lang="ru-RU" sz="2800" b="1" i="1" dirty="0" smtClean="0">
                <a:solidFill>
                  <a:srgbClr val="C00000"/>
                </a:solidFill>
              </a:rPr>
              <a:t>НЕ ранее 10:00</a:t>
            </a:r>
          </a:p>
          <a:p>
            <a:pPr eaLnBrk="1" hangingPunct="1">
              <a:defRPr/>
            </a:pPr>
            <a:r>
              <a:rPr lang="ru-RU" sz="2800" b="1" i="1" dirty="0" smtClean="0">
                <a:solidFill>
                  <a:schemeClr val="tx1"/>
                </a:solidFill>
                <a:latin typeface="Cambria" pitchFamily="18" charset="0"/>
              </a:rPr>
              <a:t>начать вторую часть инструктажа</a:t>
            </a:r>
            <a:endParaRPr lang="ru-RU" sz="2800" b="1" dirty="0" smtClean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1315" y="1916832"/>
            <a:ext cx="811521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800" b="1" i="1" dirty="0" smtClean="0">
                <a:solidFill>
                  <a:srgbClr val="002060"/>
                </a:solidFill>
              </a:rPr>
              <a:t>Вторая часть инструктажа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pPr lvl="0"/>
            <a:endParaRPr lang="ru-RU" sz="8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ru-RU" sz="2200" b="1" dirty="0">
                <a:solidFill>
                  <a:srgbClr val="002060"/>
                </a:solidFill>
              </a:rPr>
              <a:t>Ответственный организатор </a:t>
            </a:r>
            <a:r>
              <a:rPr lang="ru-RU" sz="2200" b="1" i="1" dirty="0" smtClean="0">
                <a:solidFill>
                  <a:srgbClr val="002060"/>
                </a:solidFill>
              </a:rPr>
              <a:t>должен: </a:t>
            </a:r>
            <a:endParaRPr lang="ru-RU" sz="2200" b="1" dirty="0" smtClean="0">
              <a:solidFill>
                <a:srgbClr val="002060"/>
              </a:solidFill>
            </a:endParaRPr>
          </a:p>
          <a:p>
            <a:pPr marL="342900" lvl="0" indent="-342900" algn="just">
              <a:buFont typeface="Wingdings" pitchFamily="2" charset="2"/>
              <a:buChar char="ü"/>
            </a:pPr>
            <a:r>
              <a:rPr lang="ru-RU" sz="2200" b="1" i="1" dirty="0" smtClean="0">
                <a:solidFill>
                  <a:schemeClr val="tx1"/>
                </a:solidFill>
              </a:rPr>
              <a:t>Продемонстрировать</a:t>
            </a:r>
            <a:r>
              <a:rPr lang="ru-RU" sz="2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участникам экзамена целостность </a:t>
            </a:r>
            <a:r>
              <a:rPr lang="ru-RU" sz="2200" dirty="0">
                <a:solidFill>
                  <a:schemeClr val="tx1"/>
                </a:solidFill>
              </a:rPr>
              <a:t>упаковки доставочного пакета с ЭМ</a:t>
            </a:r>
            <a:r>
              <a:rPr lang="ru-RU" sz="2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в </a:t>
            </a:r>
            <a:r>
              <a:rPr lang="ru-RU" sz="2200" dirty="0">
                <a:solidFill>
                  <a:schemeClr val="tx1"/>
                </a:solidFill>
              </a:rPr>
              <a:t>процессе чтения инструкции для участников </a:t>
            </a:r>
            <a:r>
              <a:rPr lang="ru-RU" sz="2200" dirty="0" smtClean="0">
                <a:solidFill>
                  <a:schemeClr val="tx1"/>
                </a:solidFill>
              </a:rPr>
              <a:t>ГИА-9;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200" b="1" i="1" dirty="0" smtClean="0">
                <a:solidFill>
                  <a:schemeClr val="tx1"/>
                </a:solidFill>
              </a:rPr>
              <a:t>Вскрыть</a:t>
            </a:r>
            <a:r>
              <a:rPr lang="ru-RU" sz="2200" dirty="0" smtClean="0">
                <a:solidFill>
                  <a:schemeClr val="tx1"/>
                </a:solidFill>
              </a:rPr>
              <a:t> доставочный пакет ножницами и </a:t>
            </a:r>
            <a:r>
              <a:rPr lang="ru-RU" sz="2200" b="1" dirty="0" smtClean="0">
                <a:solidFill>
                  <a:schemeClr val="tx1"/>
                </a:solidFill>
              </a:rPr>
              <a:t>зафиксировать</a:t>
            </a:r>
            <a:r>
              <a:rPr lang="ru-RU" sz="2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дату и время вскрытия в протоколе по форме ППЭ-05-02.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-3780928" y="116632"/>
            <a:ext cx="316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2898576" y="4495556"/>
            <a:ext cx="228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0922" y="5013176"/>
            <a:ext cx="7862423" cy="1200329"/>
          </a:xfrm>
          <a:prstGeom prst="rect">
            <a:avLst/>
          </a:prstGeom>
          <a:ln w="127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prstClr val="black"/>
                </a:solidFill>
              </a:rPr>
              <a:t> В </a:t>
            </a:r>
            <a:r>
              <a:rPr lang="ru-RU" sz="2400" dirty="0">
                <a:solidFill>
                  <a:prstClr val="black"/>
                </a:solidFill>
              </a:rPr>
              <a:t>каждом доставочном пакете с ЭМ </a:t>
            </a:r>
            <a:r>
              <a:rPr lang="ru-RU" sz="2400" dirty="0" smtClean="0">
                <a:solidFill>
                  <a:prstClr val="black"/>
                </a:solidFill>
              </a:rPr>
              <a:t>могут находиться</a:t>
            </a:r>
          </a:p>
          <a:p>
            <a:pPr lvl="0"/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2400" b="1" dirty="0" smtClean="0">
                <a:solidFill>
                  <a:prstClr val="black"/>
                </a:solidFill>
              </a:rPr>
              <a:t>15</a:t>
            </a:r>
            <a:r>
              <a:rPr lang="ru-RU" sz="2400" b="1" dirty="0">
                <a:solidFill>
                  <a:prstClr val="black"/>
                </a:solidFill>
              </a:rPr>
              <a:t>, </a:t>
            </a:r>
            <a:r>
              <a:rPr lang="ru-RU" sz="2400" b="1" dirty="0" smtClean="0">
                <a:solidFill>
                  <a:prstClr val="black"/>
                </a:solidFill>
              </a:rPr>
              <a:t>10,  5,  </a:t>
            </a:r>
            <a:r>
              <a:rPr lang="ru-RU" sz="2400" b="1" dirty="0">
                <a:solidFill>
                  <a:prstClr val="black"/>
                </a:solidFill>
              </a:rPr>
              <a:t>2 индивидуальных комплектов с ЭМ </a:t>
            </a:r>
            <a:endParaRPr lang="ru-RU" sz="2400" b="1" dirty="0" smtClean="0">
              <a:solidFill>
                <a:prstClr val="black"/>
              </a:solidFill>
            </a:endParaRPr>
          </a:p>
          <a:p>
            <a:pPr lvl="0"/>
            <a:r>
              <a:rPr lang="ru-RU" sz="2400" dirty="0" smtClean="0">
                <a:solidFill>
                  <a:prstClr val="black"/>
                </a:solidFill>
              </a:rPr>
              <a:t>в </a:t>
            </a:r>
            <a:r>
              <a:rPr lang="ru-RU" sz="2400" dirty="0">
                <a:solidFill>
                  <a:prstClr val="black"/>
                </a:solidFill>
              </a:rPr>
              <a:t>зависимости от типа комплектации.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0264" y="4861064"/>
            <a:ext cx="52610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26984117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780928" y="116632"/>
            <a:ext cx="316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2898576" y="4495556"/>
            <a:ext cx="228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37182" y="1706659"/>
            <a:ext cx="3379450" cy="2800767"/>
          </a:xfrm>
          <a:prstGeom prst="rect">
            <a:avLst/>
          </a:prstGeom>
          <a:ln w="12700">
            <a:noFill/>
          </a:ln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tx1"/>
                </a:solidFill>
              </a:rPr>
              <a:t>ЭМ </a:t>
            </a:r>
            <a:r>
              <a:rPr lang="ru-RU" sz="2200" b="1" dirty="0">
                <a:solidFill>
                  <a:schemeClr val="tx1"/>
                </a:solidFill>
              </a:rPr>
              <a:t>уложены </a:t>
            </a:r>
            <a:r>
              <a:rPr lang="ru-RU" sz="2200" b="1" dirty="0" smtClean="0">
                <a:solidFill>
                  <a:schemeClr val="tx1"/>
                </a:solidFill>
              </a:rPr>
              <a:t>в </a:t>
            </a:r>
            <a:r>
              <a:rPr lang="ru-RU" sz="2200" b="1" dirty="0">
                <a:solidFill>
                  <a:schemeClr val="tx1"/>
                </a:solidFill>
              </a:rPr>
              <a:t>доставочный пакет </a:t>
            </a:r>
            <a:r>
              <a:rPr lang="ru-RU" sz="2200" b="1" dirty="0" smtClean="0">
                <a:solidFill>
                  <a:schemeClr val="tx1"/>
                </a:solidFill>
              </a:rPr>
              <a:t>общей стопкой. 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После </a:t>
            </a:r>
            <a:r>
              <a:rPr lang="ru-RU" sz="2200" dirty="0">
                <a:solidFill>
                  <a:schemeClr val="tx1"/>
                </a:solidFill>
              </a:rPr>
              <a:t>вскрытия пакета </a:t>
            </a:r>
            <a:r>
              <a:rPr lang="ru-RU" sz="2200" dirty="0" smtClean="0">
                <a:solidFill>
                  <a:schemeClr val="tx1"/>
                </a:solidFill>
              </a:rPr>
              <a:t>организаторы, </a:t>
            </a:r>
            <a:r>
              <a:rPr lang="ru-RU" sz="2200" b="1" dirty="0" smtClean="0">
                <a:solidFill>
                  <a:schemeClr val="tx1"/>
                </a:solidFill>
              </a:rPr>
              <a:t>не меняя</a:t>
            </a:r>
            <a:r>
              <a:rPr lang="ru-RU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последовательности </a:t>
            </a:r>
            <a:r>
              <a:rPr lang="ru-RU" sz="2200" dirty="0">
                <a:solidFill>
                  <a:schemeClr val="tx1"/>
                </a:solidFill>
              </a:rPr>
              <a:t>ЭМ </a:t>
            </a:r>
            <a:endParaRPr lang="ru-RU" sz="2200" dirty="0" smtClean="0">
              <a:solidFill>
                <a:schemeClr val="tx1"/>
              </a:solidFill>
            </a:endParaRPr>
          </a:p>
          <a:p>
            <a:r>
              <a:rPr lang="ru-RU" sz="2200" dirty="0" smtClean="0">
                <a:solidFill>
                  <a:schemeClr val="tx1"/>
                </a:solidFill>
              </a:rPr>
              <a:t>в стопке, размещают </a:t>
            </a:r>
            <a:r>
              <a:rPr lang="ru-RU" sz="2200" dirty="0">
                <a:solidFill>
                  <a:schemeClr val="tx1"/>
                </a:solidFill>
              </a:rPr>
              <a:t>её </a:t>
            </a:r>
            <a:endParaRPr lang="ru-RU" sz="2200" dirty="0" smtClean="0">
              <a:solidFill>
                <a:schemeClr val="tx1"/>
              </a:solidFill>
            </a:endParaRPr>
          </a:p>
          <a:p>
            <a:r>
              <a:rPr lang="ru-RU" sz="2200" dirty="0" smtClean="0">
                <a:solidFill>
                  <a:schemeClr val="tx1"/>
                </a:solidFill>
              </a:rPr>
              <a:t>на </a:t>
            </a:r>
            <a:r>
              <a:rPr lang="ru-RU" sz="2200" dirty="0">
                <a:solidFill>
                  <a:schemeClr val="tx1"/>
                </a:solidFill>
              </a:rPr>
              <a:t>своем рабочем столе. </a:t>
            </a:r>
            <a:endParaRPr lang="ru-RU" sz="2200" dirty="0" smtClean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0897" y="5793622"/>
            <a:ext cx="7622745" cy="738664"/>
          </a:xfrm>
          <a:prstGeom prst="rect">
            <a:avLst/>
          </a:prstGeom>
          <a:ln w="127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tx1"/>
                </a:solidFill>
              </a:rPr>
              <a:t>Не </a:t>
            </a:r>
            <a:r>
              <a:rPr lang="ru-RU" sz="2200" b="1" dirty="0">
                <a:solidFill>
                  <a:schemeClr val="tx1"/>
                </a:solidFill>
              </a:rPr>
              <a:t>меняя</a:t>
            </a:r>
            <a:r>
              <a:rPr lang="ru-RU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последовательности бланков в стопке </a:t>
            </a:r>
          </a:p>
          <a:p>
            <a:r>
              <a:rPr lang="ru-RU" sz="2000" dirty="0">
                <a:solidFill>
                  <a:schemeClr val="tx1"/>
                </a:solidFill>
              </a:rPr>
              <a:t>выдают каждому участнику ОГЭ </a:t>
            </a:r>
            <a:r>
              <a:rPr lang="ru-RU" sz="2000" dirty="0" smtClean="0">
                <a:solidFill>
                  <a:schemeClr val="tx1"/>
                </a:solidFill>
              </a:rPr>
              <a:t>индивидуальный комплект ЭМ. 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30301" y="116632"/>
            <a:ext cx="75641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</a:rPr>
              <a:t> Экзаменационные </a:t>
            </a:r>
            <a:r>
              <a:rPr lang="ru-RU" sz="2800" b="1" i="1" dirty="0">
                <a:solidFill>
                  <a:srgbClr val="002060"/>
                </a:solidFill>
              </a:rPr>
              <a:t>материалы </a:t>
            </a:r>
            <a:r>
              <a:rPr lang="ru-RU" sz="2800" b="1" i="1" dirty="0" smtClean="0">
                <a:solidFill>
                  <a:srgbClr val="002060"/>
                </a:solidFill>
              </a:rPr>
              <a:t>(ОГЭ): </a:t>
            </a:r>
            <a:endParaRPr lang="ru-RU" sz="2800" i="1" dirty="0">
              <a:solidFill>
                <a:srgbClr val="002060"/>
              </a:solidFill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323528" y="764703"/>
            <a:ext cx="5040560" cy="4885897"/>
            <a:chOff x="395536" y="404665"/>
            <a:chExt cx="4372824" cy="4509931"/>
          </a:xfrm>
        </p:grpSpPr>
        <p:pic>
          <p:nvPicPr>
            <p:cNvPr id="22" name="Picture 2" descr="C:\ДНЕПРОВСКАЯ_ДОКУМЕ6НТЫ_\Документы ГИА\ПОДГОТОВКА СПЕЦИАЛИСТОВ\СПЕЦИАЛИСТЫ\БЛАНКИ_ГИА-9\бланки ОГЭ-2021jpg\Бланки ОГЭ полный комплект чб 2021 версия 1.10_образец_page-000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404665"/>
              <a:ext cx="2628292" cy="37149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3" descr="C:\ДНЕПРОВСКАЯ_ДОКУМЕ6НТЫ_\Документы ГИА\ПОДГОТОВКА СПЕЦИАЛИСТОВ\СПЕЦИАЛИСТЫ\БЛАНКИ_ГИА-9\бланки ОГЭ-2021jpg\Бланки ОГЭ полный комплект чб 2021 версия 1.10_образец_page-0002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419" y="1196752"/>
              <a:ext cx="2376264" cy="33586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4" descr="C:\ДНЕПРОВСКАЯ_ДОКУМЕ6НТЫ_\Документы ГИА\ПОДГОТОВКА СПЕЦИАЛИСТОВ\СПЕЦИАЛИСТЫ\БЛАНКИ_ГИА-9\бланки ОГЭ-2021jpg\Бланки ОГЭ полный комплект чб 2021 версия 1.10_образец_page-0003 — копия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7448" y="1916832"/>
              <a:ext cx="2120912" cy="29977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Овал 24"/>
            <p:cNvSpPr/>
            <p:nvPr/>
          </p:nvSpPr>
          <p:spPr>
            <a:xfrm>
              <a:off x="3203848" y="1268761"/>
              <a:ext cx="611250" cy="432048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923928" y="1912775"/>
              <a:ext cx="683258" cy="508113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8808645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73152" y="260648"/>
            <a:ext cx="8184692" cy="16338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3"/>
              </a:srgbClr>
            </a:outerShdw>
          </a:effectLst>
        </p:spPr>
        <p:txBody>
          <a:bodyPr wrap="square" lIns="90000" tIns="108000" rIns="90000" bIns="1080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9pPr>
          </a:lstStyle>
          <a:p>
            <a:pPr>
              <a:defRPr/>
            </a:pPr>
            <a:r>
              <a:rPr lang="ru-RU" sz="2800" b="1" dirty="0">
                <a:solidFill>
                  <a:srgbClr val="C00000"/>
                </a:solidFill>
              </a:rPr>
              <a:t>Участники экзамена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457200" indent="-457200" algn="l">
              <a:buSzPct val="97000"/>
              <a:buFont typeface="Wingdings" pitchFamily="2" charset="2"/>
              <a:buChar char="ü"/>
              <a:defRPr/>
            </a:pPr>
            <a:r>
              <a:rPr lang="ru-RU" sz="2200" b="1" i="1" dirty="0" smtClean="0">
                <a:solidFill>
                  <a:schemeClr val="tx1"/>
                </a:solidFill>
              </a:rPr>
              <a:t>проверяют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>
                <a:solidFill>
                  <a:schemeClr val="tx1"/>
                </a:solidFill>
              </a:rPr>
              <a:t>комплектацию и </a:t>
            </a:r>
            <a:r>
              <a:rPr lang="ru-RU" sz="2200" dirty="0" smtClean="0">
                <a:solidFill>
                  <a:schemeClr val="tx1"/>
                </a:solidFill>
              </a:rPr>
              <a:t>наличие полиграфического брака </a:t>
            </a:r>
            <a:r>
              <a:rPr lang="ru-RU" sz="2000" i="1" dirty="0" smtClean="0">
                <a:solidFill>
                  <a:schemeClr val="tx1"/>
                </a:solidFill>
              </a:rPr>
              <a:t>(в </a:t>
            </a:r>
            <a:r>
              <a:rPr lang="ru-RU" sz="2000" i="1" dirty="0">
                <a:solidFill>
                  <a:schemeClr val="tx1"/>
                </a:solidFill>
              </a:rPr>
              <a:t>процессе инструктажа по указанию </a:t>
            </a:r>
            <a:r>
              <a:rPr lang="ru-RU" sz="2000" i="1" dirty="0" smtClean="0">
                <a:solidFill>
                  <a:schemeClr val="tx1"/>
                </a:solidFill>
              </a:rPr>
              <a:t>организатора);</a:t>
            </a:r>
            <a:endParaRPr lang="ru-RU" sz="2000" i="1" dirty="0">
              <a:solidFill>
                <a:schemeClr val="tx1"/>
              </a:solidFill>
            </a:endParaRPr>
          </a:p>
          <a:p>
            <a:pPr marL="457200" indent="-457200" algn="l">
              <a:buSzPct val="97000"/>
              <a:buFont typeface="Wingdings" pitchFamily="2" charset="2"/>
              <a:buChar char="ü"/>
              <a:defRPr/>
            </a:pPr>
            <a:r>
              <a:rPr lang="ru-RU" sz="2200" b="1" i="1" dirty="0">
                <a:solidFill>
                  <a:schemeClr val="tx1"/>
                </a:solidFill>
              </a:rPr>
              <a:t>заполняют</a:t>
            </a:r>
            <a:r>
              <a:rPr lang="ru-RU" sz="2200" dirty="0">
                <a:solidFill>
                  <a:schemeClr val="tx1"/>
                </a:solidFill>
              </a:rPr>
              <a:t> регистрационные поля бланков.</a:t>
            </a:r>
            <a:endParaRPr lang="ru-RU" sz="2200" dirty="0" smtClean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08251" y="3212976"/>
            <a:ext cx="8238792" cy="33882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sz="2600" b="1" i="1" dirty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Организатор в аудитории </a:t>
            </a:r>
            <a:r>
              <a:rPr lang="ru-RU" sz="2600" b="1" i="1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должен:</a:t>
            </a:r>
            <a:endParaRPr lang="ru-RU" sz="2600" b="1" i="1" dirty="0">
              <a:solidFill>
                <a:schemeClr val="tx1"/>
              </a:solidFill>
              <a:latin typeface="Cambria" pitchFamily="18" charset="0"/>
              <a:cs typeface="Times New Roman" pitchFamily="18" charset="0"/>
            </a:endParaRPr>
          </a:p>
          <a:p>
            <a:pPr marL="457200" indent="-457200" algn="l">
              <a:buSzPct val="96000"/>
              <a:buFont typeface="Wingdings" pitchFamily="2" charset="2"/>
              <a:buChar char="ü"/>
              <a:defRPr/>
            </a:pPr>
            <a:r>
              <a:rPr lang="ru-RU" sz="2000" b="1" i="1" dirty="0" smtClean="0">
                <a:solidFill>
                  <a:schemeClr val="tx1"/>
                </a:solidFill>
              </a:rPr>
              <a:t>раздать</a:t>
            </a:r>
            <a:r>
              <a:rPr lang="ru-RU" sz="2000" dirty="0" smtClean="0">
                <a:solidFill>
                  <a:schemeClr val="tx1"/>
                </a:solidFill>
              </a:rPr>
              <a:t> индивидуальные комплекты;</a:t>
            </a:r>
          </a:p>
          <a:p>
            <a:pPr marL="457200" indent="-457200" algn="l">
              <a:buSzPct val="96000"/>
              <a:buFont typeface="Wingdings" pitchFamily="2" charset="2"/>
              <a:buChar char="ü"/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b="1" i="1" dirty="0">
                <a:solidFill>
                  <a:schemeClr val="tx1"/>
                </a:solidFill>
              </a:rPr>
              <a:t>раздать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справочный </a:t>
            </a:r>
            <a:r>
              <a:rPr lang="ru-RU" sz="2000" dirty="0">
                <a:solidFill>
                  <a:schemeClr val="tx1"/>
                </a:solidFill>
              </a:rPr>
              <a:t>материал </a:t>
            </a:r>
            <a:r>
              <a:rPr lang="ru-RU" sz="2000" dirty="0" smtClean="0">
                <a:solidFill>
                  <a:schemeClr val="tx1"/>
                </a:solidFill>
              </a:rPr>
              <a:t>(</a:t>
            </a:r>
            <a:r>
              <a:rPr lang="ru-RU" sz="2000" dirty="0">
                <a:solidFill>
                  <a:schemeClr val="tx1"/>
                </a:solidFill>
              </a:rPr>
              <a:t>по </a:t>
            </a:r>
            <a:r>
              <a:rPr lang="ru-RU" sz="2000" dirty="0" smtClean="0">
                <a:solidFill>
                  <a:schemeClr val="tx1"/>
                </a:solidFill>
              </a:rPr>
              <a:t>математике);</a:t>
            </a:r>
          </a:p>
          <a:p>
            <a:pPr marL="457200" indent="-457200" algn="just">
              <a:buSzPct val="96000"/>
              <a:buFont typeface="Wingdings" pitchFamily="2" charset="2"/>
              <a:buChar char="ü"/>
              <a:defRPr/>
            </a:pPr>
            <a:r>
              <a:rPr lang="ru-RU" sz="2000" b="1" i="1" dirty="0" smtClean="0">
                <a:solidFill>
                  <a:schemeClr val="tx1"/>
                </a:solidFill>
              </a:rPr>
              <a:t>проверить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правильность заполнения регистрационных полей </a:t>
            </a:r>
            <a:r>
              <a:rPr lang="ru-RU" sz="2000" dirty="0" smtClean="0"/>
              <a:t>у каждого </a:t>
            </a:r>
            <a:r>
              <a:rPr lang="ru-RU" sz="2000" dirty="0"/>
              <a:t>участника </a:t>
            </a:r>
            <a:r>
              <a:rPr lang="ru-RU" sz="2000" dirty="0" smtClean="0"/>
              <a:t>ГИА-9 </a:t>
            </a:r>
            <a:r>
              <a:rPr lang="ru-RU" sz="2000" dirty="0"/>
              <a:t>на всех бланках в соответствии с данными документа, удостоверяющего </a:t>
            </a:r>
            <a:r>
              <a:rPr lang="ru-RU" sz="2000" dirty="0" smtClean="0"/>
              <a:t>личность;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457200" indent="-457200" algn="just">
              <a:buSzPct val="96000"/>
              <a:buFont typeface="Wingdings" pitchFamily="2" charset="2"/>
              <a:buChar char="ü"/>
              <a:defRPr/>
            </a:pPr>
            <a:r>
              <a:rPr lang="ru-RU" sz="2000" b="1" i="1" dirty="0">
                <a:solidFill>
                  <a:schemeClr val="tx1"/>
                </a:solidFill>
              </a:rPr>
              <a:t>о</a:t>
            </a:r>
            <a:r>
              <a:rPr lang="ru-RU" sz="2000" b="1" i="1" dirty="0" smtClean="0">
                <a:solidFill>
                  <a:schemeClr val="tx1"/>
                </a:solidFill>
              </a:rPr>
              <a:t>бъявить</a:t>
            </a:r>
            <a:r>
              <a:rPr lang="ru-RU" sz="2000" dirty="0" smtClean="0">
                <a:solidFill>
                  <a:schemeClr val="tx1"/>
                </a:solidFill>
              </a:rPr>
              <a:t>  </a:t>
            </a:r>
            <a:r>
              <a:rPr lang="ru-RU" sz="2000" dirty="0">
                <a:solidFill>
                  <a:schemeClr val="tx1"/>
                </a:solidFill>
              </a:rPr>
              <a:t>о начале экзамена и </a:t>
            </a:r>
            <a:r>
              <a:rPr lang="ru-RU" sz="2000" b="1" i="1" dirty="0" smtClean="0">
                <a:solidFill>
                  <a:schemeClr val="tx1"/>
                </a:solidFill>
              </a:rPr>
              <a:t>зафиксировать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время начала </a:t>
            </a:r>
            <a:r>
              <a:rPr lang="ru-RU" sz="2000" dirty="0" smtClean="0">
                <a:solidFill>
                  <a:schemeClr val="tx1"/>
                </a:solidFill>
              </a:rPr>
              <a:t>                          и </a:t>
            </a:r>
            <a:r>
              <a:rPr lang="ru-RU" sz="2000" dirty="0">
                <a:solidFill>
                  <a:schemeClr val="tx1"/>
                </a:solidFill>
              </a:rPr>
              <a:t>окончания экзамена на классной </a:t>
            </a:r>
            <a:r>
              <a:rPr lang="ru-RU" sz="2000" dirty="0" smtClean="0">
                <a:solidFill>
                  <a:schemeClr val="tx1"/>
                </a:solidFill>
              </a:rPr>
              <a:t>доске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(информационном </a:t>
            </a:r>
            <a:r>
              <a:rPr lang="ru-RU" sz="2000" dirty="0">
                <a:solidFill>
                  <a:schemeClr val="tx1"/>
                </a:solidFill>
              </a:rPr>
              <a:t>стенде), после чего </a:t>
            </a:r>
            <a:r>
              <a:rPr lang="ru-RU" sz="2000" dirty="0" smtClean="0"/>
              <a:t>участники </a:t>
            </a:r>
            <a:r>
              <a:rPr lang="ru-RU" sz="2000" dirty="0"/>
              <a:t>ГИА-9 </a:t>
            </a:r>
            <a:r>
              <a:rPr lang="ru-RU" sz="2000" dirty="0" smtClean="0">
                <a:solidFill>
                  <a:schemeClr val="tx1"/>
                </a:solidFill>
              </a:rPr>
              <a:t>приступают </a:t>
            </a:r>
            <a:r>
              <a:rPr lang="ru-RU" sz="2000" dirty="0">
                <a:solidFill>
                  <a:schemeClr val="tx1"/>
                </a:solidFill>
              </a:rPr>
              <a:t>к выполнению экзаменационной работы. 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043608" y="2204864"/>
            <a:ext cx="7272808" cy="833663"/>
          </a:xfrm>
          <a:prstGeom prst="rect">
            <a:avLst/>
          </a:prstGeom>
          <a:ln w="15875"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В случае некомплектности бланков, бланки убираются в испорченные, бракованные ЭМ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22337" y="1845048"/>
            <a:ext cx="52610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28457374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Объект 2"/>
          <p:cNvSpPr>
            <a:spLocks noGrp="1" noChangeArrowheads="1"/>
          </p:cNvSpPr>
          <p:nvPr>
            <p:ph idx="1"/>
          </p:nvPr>
        </p:nvSpPr>
        <p:spPr>
          <a:xfrm>
            <a:off x="288320" y="260648"/>
            <a:ext cx="8280920" cy="2664296"/>
          </a:xfrm>
          <a:ln w="12700">
            <a:solidFill>
              <a:srgbClr val="0070C0"/>
            </a:solidFill>
          </a:ln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000" b="1" i="1" dirty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Организатор в аудитории </a:t>
            </a:r>
            <a:r>
              <a:rPr lang="ru-RU" sz="2000" b="1" i="1" dirty="0">
                <a:latin typeface="Cambria" pitchFamily="18" charset="0"/>
                <a:cs typeface="Times New Roman" pitchFamily="18" charset="0"/>
              </a:rPr>
              <a:t>должен </a:t>
            </a:r>
            <a:r>
              <a:rPr lang="ru-RU" sz="2000" b="1" i="1" dirty="0" smtClean="0">
                <a:latin typeface="Cambria" pitchFamily="18" charset="0"/>
                <a:cs typeface="Times New Roman" pitchFamily="18" charset="0"/>
              </a:rPr>
              <a:t> ЗНАТЬ: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800" b="1" i="1" dirty="0">
              <a:latin typeface="Cambria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Clr>
                <a:srgbClr val="C00000"/>
              </a:buClr>
              <a:buNone/>
            </a:pPr>
            <a:r>
              <a:rPr lang="ru-RU" sz="2000" b="1" dirty="0" smtClean="0">
                <a:latin typeface="Cambria" pitchFamily="18" charset="0"/>
                <a:ea typeface="Cambria" pitchFamily="18" charset="0"/>
              </a:rPr>
              <a:t>В </a:t>
            </a:r>
            <a:r>
              <a:rPr lang="ru-RU" sz="2000" b="1" dirty="0">
                <a:latin typeface="Cambria" pitchFamily="18" charset="0"/>
                <a:ea typeface="Cambria" pitchFamily="18" charset="0"/>
              </a:rPr>
              <a:t>продолжительность выполнения экзаменационной работы </a:t>
            </a:r>
            <a:endParaRPr lang="ru-RU" sz="2000" b="1" dirty="0" smtClean="0">
              <a:latin typeface="Cambria" pitchFamily="18" charset="0"/>
              <a:ea typeface="Cambria" pitchFamily="18" charset="0"/>
            </a:endParaRPr>
          </a:p>
          <a:p>
            <a:pPr marL="0" indent="0" algn="ctr">
              <a:spcBef>
                <a:spcPts val="0"/>
              </a:spcBef>
              <a:buClr>
                <a:srgbClr val="C00000"/>
              </a:buClr>
              <a:buNone/>
            </a:pPr>
            <a:r>
              <a:rPr lang="ru-RU" sz="2000" b="1" dirty="0" smtClean="0">
                <a:latin typeface="Cambria" pitchFamily="18" charset="0"/>
                <a:ea typeface="Cambria" pitchFamily="18" charset="0"/>
              </a:rPr>
              <a:t>не </a:t>
            </a:r>
            <a:r>
              <a:rPr lang="ru-RU" sz="2000" b="1" dirty="0">
                <a:latin typeface="Cambria" pitchFamily="18" charset="0"/>
                <a:ea typeface="Cambria" pitchFamily="18" charset="0"/>
              </a:rPr>
              <a:t>включается время, </a:t>
            </a:r>
            <a:endParaRPr lang="ru-RU" sz="2000" b="1" dirty="0" smtClean="0">
              <a:latin typeface="Cambria" pitchFamily="18" charset="0"/>
              <a:ea typeface="Cambria" pitchFamily="18" charset="0"/>
            </a:endParaRPr>
          </a:p>
          <a:p>
            <a:pPr marL="0" indent="0" algn="ctr">
              <a:spcBef>
                <a:spcPts val="0"/>
              </a:spcBef>
              <a:buClr>
                <a:srgbClr val="C00000"/>
              </a:buClr>
              <a:buNone/>
            </a:pPr>
            <a:r>
              <a:rPr lang="ru-RU" sz="2000" b="1" dirty="0" smtClean="0">
                <a:latin typeface="Cambria" pitchFamily="18" charset="0"/>
                <a:ea typeface="Cambria" pitchFamily="18" charset="0"/>
              </a:rPr>
              <a:t>выделенное на подготовительные мероприятия </a:t>
            </a:r>
          </a:p>
          <a:p>
            <a:pPr marL="0" indent="0" algn="ctr">
              <a:spcBef>
                <a:spcPts val="0"/>
              </a:spcBef>
              <a:buClr>
                <a:srgbClr val="C00000"/>
              </a:buClr>
              <a:buNone/>
            </a:pPr>
            <a:r>
              <a:rPr lang="ru-RU" sz="1900" i="1" dirty="0" smtClean="0">
                <a:latin typeface="Cambria" pitchFamily="18" charset="0"/>
                <a:ea typeface="Cambria" pitchFamily="18" charset="0"/>
              </a:rPr>
              <a:t>(</a:t>
            </a:r>
            <a:r>
              <a:rPr lang="ru-RU" sz="1900" i="1" dirty="0">
                <a:latin typeface="Cambria" pitchFamily="18" charset="0"/>
                <a:ea typeface="Cambria" pitchFamily="18" charset="0"/>
              </a:rPr>
              <a:t>инструктаж участников ГИА, выдачу </a:t>
            </a:r>
            <a:r>
              <a:rPr lang="ru-RU" sz="1900" i="1" dirty="0" smtClean="0">
                <a:latin typeface="Cambria" pitchFamily="18" charset="0"/>
                <a:ea typeface="Cambria" pitchFamily="18" charset="0"/>
              </a:rPr>
              <a:t> экзаменационных материалов</a:t>
            </a:r>
          </a:p>
          <a:p>
            <a:pPr marL="0" indent="0" algn="ctr">
              <a:spcBef>
                <a:spcPts val="0"/>
              </a:spcBef>
              <a:buClr>
                <a:srgbClr val="C00000"/>
              </a:buClr>
              <a:buNone/>
            </a:pPr>
            <a:r>
              <a:rPr lang="ru-RU" sz="1900" i="1" dirty="0" smtClean="0">
                <a:latin typeface="Cambria" pitchFamily="18" charset="0"/>
                <a:ea typeface="Cambria" pitchFamily="18" charset="0"/>
              </a:rPr>
              <a:t> заполнение участниками экзамена регистрационных </a:t>
            </a:r>
            <a:r>
              <a:rPr lang="ru-RU" sz="1900" i="1" dirty="0">
                <a:latin typeface="Cambria" pitchFamily="18" charset="0"/>
                <a:ea typeface="Cambria" pitchFamily="18" charset="0"/>
              </a:rPr>
              <a:t>полей экзаменационных работ, настройку необходимых технических средств, используемых при проведении </a:t>
            </a:r>
            <a:r>
              <a:rPr lang="ru-RU" sz="1900" i="1" dirty="0" smtClean="0">
                <a:latin typeface="Cambria" pitchFamily="18" charset="0"/>
                <a:ea typeface="Cambria" pitchFamily="18" charset="0"/>
              </a:rPr>
              <a:t>экзамена).</a:t>
            </a:r>
          </a:p>
          <a:p>
            <a:pPr algn="ctr"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v"/>
            </a:pPr>
            <a:endParaRPr lang="ru-RU" sz="2000" i="1" dirty="0" smtClean="0">
              <a:latin typeface="Cambria" pitchFamily="18" charset="0"/>
              <a:ea typeface="Cambria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sz="2000" i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5229200"/>
            <a:ext cx="7056784" cy="1384995"/>
          </a:xfrm>
          <a:prstGeom prst="rect">
            <a:avLst/>
          </a:prstGeom>
          <a:ln w="127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mbria" pitchFamily="18" charset="0"/>
              </a:rPr>
              <a:t>! </a:t>
            </a:r>
            <a:r>
              <a:rPr lang="ru-RU" sz="20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Участники ГИА начинают выполнение </a:t>
            </a:r>
          </a:p>
          <a:p>
            <a:pPr lvl="0"/>
            <a:r>
              <a:rPr lang="ru-RU" sz="2000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экзаменационных </a:t>
            </a:r>
            <a:r>
              <a:rPr lang="ru-RU" sz="20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заданий </a:t>
            </a:r>
            <a:r>
              <a:rPr lang="ru-RU" sz="2000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после объявления</a:t>
            </a:r>
          </a:p>
          <a:p>
            <a:pPr lvl="0"/>
            <a:r>
              <a:rPr lang="ru-RU" sz="2000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ответственным организатором </a:t>
            </a:r>
            <a:r>
              <a:rPr lang="ru-RU" sz="2000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в </a:t>
            </a:r>
            <a:r>
              <a:rPr lang="ru-RU" sz="20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аудитории   </a:t>
            </a:r>
            <a:endParaRPr lang="ru-RU" sz="2000" dirty="0" smtClean="0">
              <a:solidFill>
                <a:prstClr val="black"/>
              </a:solidFill>
              <a:latin typeface="Cambria" pitchFamily="18" charset="0"/>
              <a:ea typeface="Cambria" pitchFamily="18" charset="0"/>
            </a:endParaRPr>
          </a:p>
          <a:p>
            <a:pPr lvl="0"/>
            <a:r>
              <a:rPr lang="ru-RU" sz="2000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о </a:t>
            </a:r>
            <a:r>
              <a:rPr lang="ru-RU" sz="20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начале  экзамена</a:t>
            </a:r>
            <a:r>
              <a:rPr lang="ru-RU" sz="2000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.</a:t>
            </a:r>
            <a:endParaRPr lang="ru-RU" sz="2000" dirty="0">
              <a:solidFill>
                <a:prstClr val="black"/>
              </a:soli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2051" name="Picture 3" descr="C:\ДНЕПРОВСКАЯ_ДОКУМЕ6НТЫ_\Документы ГИА\ПОДГОТОВКА СПЕЦИАЛИСТОВ\СПЕЦИАЛИСТЫ\4_организаторы_ППЭ\ic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904833"/>
            <a:ext cx="3456384" cy="2304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ДНЕПРОВСКАЯ_ДОКУМЕ6НТЫ_\Документы ГИА\ПОДГОТОВКА СПЕЦИАЛИСТОВ\СПЕЦИАЛИСТЫ\4_организаторы_ППЭ\245486879-kisspng-gauz-bryanskiy-kliniko-diagnosticheskiy-tsentr-e-attention-5b2496f7a12bc8.53113364152912459966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235147"/>
            <a:ext cx="2079976" cy="180264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338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Объект 2"/>
          <p:cNvSpPr>
            <a:spLocks noGrp="1" noChangeArrowheads="1"/>
          </p:cNvSpPr>
          <p:nvPr>
            <p:ph idx="1"/>
          </p:nvPr>
        </p:nvSpPr>
        <p:spPr>
          <a:xfrm>
            <a:off x="323528" y="692696"/>
            <a:ext cx="8199248" cy="2304256"/>
          </a:xfrm>
          <a:ln w="12700">
            <a:solidFill>
              <a:srgbClr val="0070C0"/>
            </a:solidFill>
          </a:ln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000" dirty="0" smtClean="0">
                <a:latin typeface="Cambria" pitchFamily="18" charset="0"/>
                <a:ea typeface="Cambria" pitchFamily="18" charset="0"/>
              </a:rPr>
              <a:t>В случае обнаружения участником ГИА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dirty="0" smtClean="0">
                <a:latin typeface="Cambria" pitchFamily="18" charset="0"/>
                <a:ea typeface="Cambria" pitchFamily="18" charset="0"/>
              </a:rPr>
              <a:t>в индивидуальном комплекте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b="1" dirty="0" smtClean="0">
                <a:latin typeface="Cambria" pitchFamily="18" charset="0"/>
                <a:ea typeface="Cambria" pitchFamily="18" charset="0"/>
              </a:rPr>
              <a:t>лишних </a:t>
            </a:r>
            <a:r>
              <a:rPr lang="ru-RU" sz="2000" b="1" i="1" dirty="0" smtClean="0">
                <a:latin typeface="Cambria" pitchFamily="18" charset="0"/>
                <a:ea typeface="Cambria" pitchFamily="18" charset="0"/>
              </a:rPr>
              <a:t>(или недостающих) </a:t>
            </a:r>
            <a:r>
              <a:rPr lang="ru-RU" sz="2000" b="1" dirty="0" smtClean="0">
                <a:latin typeface="Cambria" pitchFamily="18" charset="0"/>
                <a:ea typeface="Cambria" pitchFamily="18" charset="0"/>
              </a:rPr>
              <a:t>бланков или КИМ</a:t>
            </a:r>
            <a:r>
              <a:rPr lang="ru-RU" sz="2000" dirty="0" smtClean="0">
                <a:latin typeface="Cambria" pitchFamily="18" charset="0"/>
                <a:ea typeface="Cambria" pitchFamily="18" charset="0"/>
              </a:rPr>
              <a:t>, 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dirty="0" smtClean="0">
                <a:latin typeface="Cambria" pitchFamily="18" charset="0"/>
                <a:ea typeface="Cambria" pitchFamily="18" charset="0"/>
              </a:rPr>
              <a:t>а также наличия в них полиграфических дефектов,  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Cambria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dirty="0" smtClean="0">
                <a:latin typeface="Cambria" pitchFamily="18" charset="0"/>
                <a:ea typeface="Cambria" pitchFamily="18" charset="0"/>
              </a:rPr>
              <a:t> ответственному организатору необходимо                                                  </a:t>
            </a:r>
            <a:r>
              <a:rPr lang="ru-RU" sz="2000" b="1" dirty="0" smtClean="0">
                <a:latin typeface="Cambria" pitchFamily="18" charset="0"/>
                <a:ea typeface="Cambria" pitchFamily="18" charset="0"/>
              </a:rPr>
              <a:t>изъять и заменить </a:t>
            </a:r>
            <a:r>
              <a:rPr lang="ru-RU" sz="2000" dirty="0" smtClean="0">
                <a:latin typeface="Cambria" pitchFamily="18" charset="0"/>
                <a:ea typeface="Cambria" pitchFamily="18" charset="0"/>
              </a:rPr>
              <a:t>бракованный  индивидуальный комплект  ПОЛНОСТЬЮ на новый.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85160" y="3132336"/>
            <a:ext cx="8237616" cy="3477875"/>
          </a:xfrm>
          <a:prstGeom prst="rect">
            <a:avLst/>
          </a:prstGeom>
          <a:ln w="127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mbria" pitchFamily="18" charset="0"/>
              </a:rPr>
              <a:t>!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 </a:t>
            </a:r>
            <a:r>
              <a:rPr lang="ru-RU" sz="22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Замена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может производиться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из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неиспользованных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ИК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 аудиториях 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или  из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резервного доставочного пакета, </a:t>
            </a:r>
            <a:endParaRPr lang="ru-RU" sz="22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вскрытого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 штабе ППЭ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присутствии члена ГЭК.</a:t>
            </a:r>
            <a:r>
              <a:rPr lang="ru-RU" sz="2200" dirty="0" smtClean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</a:t>
            </a:r>
          </a:p>
          <a:p>
            <a:endParaRPr lang="ru-RU" sz="800" dirty="0" smtClean="0">
              <a:solidFill>
                <a:srgbClr val="C00000"/>
              </a:solidFill>
              <a:latin typeface="Cambria" pitchFamily="18" charset="0"/>
              <a:ea typeface="Cambria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mbria" pitchFamily="18" charset="0"/>
              </a:rPr>
              <a:t>!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2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Для </a:t>
            </a:r>
            <a:r>
              <a:rPr lang="ru-RU" sz="22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замены ИК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ответственный организатор в аудитории должен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обратиться через организатора вне аудитории к руководителю ППЭ и получить от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него </a:t>
            </a:r>
          </a:p>
          <a:p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комплекты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ЭМ из резервного доставочного пакета. </a:t>
            </a:r>
          </a:p>
          <a:p>
            <a:endParaRPr lang="ru-RU" sz="8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mbria" pitchFamily="18" charset="0"/>
              </a:rPr>
              <a:t>! </a:t>
            </a:r>
            <a:r>
              <a:rPr lang="ru-RU" sz="22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Факт </a:t>
            </a:r>
            <a:r>
              <a:rPr lang="ru-RU" sz="22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замены ИК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следует зафиксировать в протоколе </a:t>
            </a:r>
            <a:endParaRPr lang="ru-RU" sz="22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по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форме ППЭ-05-02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.</a:t>
            </a:r>
            <a:endParaRPr lang="ru-RU" sz="2200" dirty="0">
              <a:solidFill>
                <a:srgbClr val="C00000"/>
              </a:soli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4099" name="Picture 3" descr="C:\ДНЕПРОВСКАЯ_ДОКУМЕ6НТЫ_\Документы ГИА\ПОДГОТОВКА СПЕЦИАЛИСТОВ\СПЕЦИАЛИСТЫ\организаторыППЭ\eed5a99de4cf596628b60cc70a3586cd_b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-352"/>
            <a:ext cx="1257524" cy="141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905732" y="43534"/>
            <a:ext cx="7586992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9pPr>
          </a:lstStyle>
          <a:p>
            <a:pPr eaLnBrk="1" hangingPunct="1">
              <a:defRPr/>
            </a:pPr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</a:rPr>
              <a:t>Нестандартная </a:t>
            </a:r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</a:rPr>
              <a:t>ситуация</a:t>
            </a:r>
          </a:p>
        </p:txBody>
      </p:sp>
    </p:spTree>
    <p:extLst>
      <p:ext uri="{BB962C8B-B14F-4D97-AF65-F5344CB8AC3E}">
        <p14:creationId xmlns:p14="http://schemas.microsoft.com/office/powerpoint/2010/main" val="103849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467544" y="136456"/>
            <a:ext cx="8125057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9pPr>
          </a:lstStyle>
          <a:p>
            <a:pPr eaLnBrk="1" hangingPunct="1"/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</a:rPr>
              <a:t>Выдача индивидуального комплекта (ОГЭ)</a:t>
            </a:r>
            <a:endParaRPr lang="ru-RU" sz="2800" b="1" i="1" dirty="0">
              <a:solidFill>
                <a:srgbClr val="002060"/>
              </a:solidFill>
              <a:latin typeface="Cambria" pitchFamily="18" charset="0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609994" y="916376"/>
            <a:ext cx="7561765" cy="5725869"/>
            <a:chOff x="395536" y="116633"/>
            <a:chExt cx="8043489" cy="6443848"/>
          </a:xfrm>
        </p:grpSpPr>
        <p:pic>
          <p:nvPicPr>
            <p:cNvPr id="29" name="Picture 2" descr="C:\ДНЕПРОВСКАЯ_ДОКУМЕ6НТЫ_\Документы ГИА\ПОДГОТОВКА СПЕЦИАЛИСТОВ\СПЕЦИАЛИСТЫ\БЛАНКИ_ГИА-9\бланки ОГЭ-2021jpg\Бланки ОГЭ полный комплект чб 2021 версия 1.10_образец_page-000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116633"/>
              <a:ext cx="4847419" cy="539759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3" descr="C:\ДНЕПРОВСКАЯ_ДОКУМЕ6НТЫ_\Документы ГИА\ПОДГОТОВКА СПЕЦИАЛИСТОВ\СПЕЦИАЛИСТЫ\БЛАНКИ_ГИА-9\бланки ОГЭ-2021jpg\Бланки ОГЭ полный комплект чб 2021 версия 1.10_образец_page-0002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0926" y="1267500"/>
              <a:ext cx="4382598" cy="488002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4" descr="C:\ДНЕПРОВСКАЯ_ДОКУМЕ6НТЫ_\Документы ГИА\ПОДГОТОВКА СПЕЦИАЛИСТОВ\СПЕЦИАЛИСТЫ\БЛАНКИ_ГИА-9\бланки ОГЭ-2021jpg\Бланки ОГЭ полный комплект чб 2021 версия 1.10_образец_page-0003 — копия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7380" y="2204864"/>
              <a:ext cx="3911645" cy="435561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Овал 31"/>
            <p:cNvSpPr/>
            <p:nvPr/>
          </p:nvSpPr>
          <p:spPr>
            <a:xfrm>
              <a:off x="4716016" y="2815432"/>
              <a:ext cx="1296144" cy="46955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3" name="Прямая со стрелкой 32"/>
            <p:cNvCxnSpPr/>
            <p:nvPr/>
          </p:nvCxnSpPr>
          <p:spPr>
            <a:xfrm flipV="1">
              <a:off x="5228919" y="2132854"/>
              <a:ext cx="0" cy="669799"/>
            </a:xfrm>
            <a:prstGeom prst="straightConnector1">
              <a:avLst/>
            </a:prstGeom>
            <a:ln w="28575">
              <a:solidFill>
                <a:srgbClr val="C00000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Овал 33"/>
            <p:cNvSpPr/>
            <p:nvPr/>
          </p:nvSpPr>
          <p:spPr>
            <a:xfrm>
              <a:off x="4139952" y="1685997"/>
              <a:ext cx="1711513" cy="44685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5" name="Прямая соединительная линия 34"/>
            <p:cNvCxnSpPr/>
            <p:nvPr/>
          </p:nvCxnSpPr>
          <p:spPr>
            <a:xfrm>
              <a:off x="3772720" y="1628800"/>
              <a:ext cx="2455464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>
              <a:off x="5446250" y="2530226"/>
              <a:ext cx="2438118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497822" y="5802090"/>
            <a:ext cx="8064500" cy="833178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/>
          <a:extLst/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2060"/>
                </a:solidFill>
                <a:latin typeface="Cambria" pitchFamily="18" charset="0"/>
              </a:rPr>
              <a:t>КИМ</a:t>
            </a:r>
            <a:r>
              <a:rPr lang="ru-RU" sz="2400" b="1" dirty="0">
                <a:solidFill>
                  <a:srgbClr val="002060"/>
                </a:solidFill>
                <a:latin typeface="Cambria" pitchFamily="18" charset="0"/>
              </a:rPr>
              <a:t>, </a:t>
            </a:r>
            <a:r>
              <a:rPr lang="ru-RU" sz="2400" b="1" dirty="0">
                <a:solidFill>
                  <a:schemeClr val="tx1"/>
                </a:solidFill>
                <a:latin typeface="Cambria" pitchFamily="18" charset="0"/>
              </a:rPr>
              <a:t>бланк ответов №1 </a:t>
            </a:r>
            <a:r>
              <a:rPr lang="ru-RU" sz="2400" b="1" dirty="0" smtClean="0">
                <a:solidFill>
                  <a:schemeClr val="tx1"/>
                </a:solidFill>
                <a:latin typeface="Cambria" pitchFamily="18" charset="0"/>
              </a:rPr>
              <a:t>, </a:t>
            </a:r>
            <a:r>
              <a:rPr lang="ru-RU" sz="2400" b="1" dirty="0">
                <a:solidFill>
                  <a:schemeClr val="tx1"/>
                </a:solidFill>
                <a:latin typeface="Cambria" pitchFamily="18" charset="0"/>
              </a:rPr>
              <a:t>бланк ответов №</a:t>
            </a:r>
            <a:r>
              <a:rPr lang="ru-RU" sz="2400" b="1" dirty="0" smtClean="0">
                <a:solidFill>
                  <a:schemeClr val="tx1"/>
                </a:solidFill>
                <a:latin typeface="Cambria" pitchFamily="18" charset="0"/>
              </a:rPr>
              <a:t>2 (лист 1</a:t>
            </a:r>
            <a:r>
              <a:rPr lang="ru-RU" sz="2400" b="1" dirty="0">
                <a:solidFill>
                  <a:schemeClr val="tx1"/>
                </a:solidFill>
                <a:latin typeface="Cambria" pitchFamily="18" charset="0"/>
              </a:rPr>
              <a:t>), бланк ответов №2 (лист </a:t>
            </a:r>
            <a:r>
              <a:rPr lang="ru-RU" sz="2400" b="1" dirty="0" smtClean="0">
                <a:solidFill>
                  <a:schemeClr val="tx1"/>
                </a:solidFill>
                <a:latin typeface="Cambria" pitchFamily="18" charset="0"/>
              </a:rPr>
              <a:t>2).</a:t>
            </a:r>
            <a:endParaRPr lang="ru-RU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8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65" y="5875229"/>
            <a:ext cx="519598" cy="658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824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288128" y="4869160"/>
            <a:ext cx="8352928" cy="18158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ru-RU" sz="1600" b="1" i="1" dirty="0">
                <a:solidFill>
                  <a:schemeClr val="tx1"/>
                </a:solidFill>
              </a:rPr>
              <a:t>Участники ГИА </a:t>
            </a:r>
            <a:r>
              <a:rPr lang="ru-RU" sz="1600" dirty="0">
                <a:solidFill>
                  <a:schemeClr val="tx1"/>
                </a:solidFill>
              </a:rPr>
              <a:t>заполняют  </a:t>
            </a:r>
            <a:r>
              <a:rPr lang="ru-RU" sz="1600" dirty="0" smtClean="0">
                <a:solidFill>
                  <a:schemeClr val="tx1"/>
                </a:solidFill>
              </a:rPr>
              <a:t>регистрационные </a:t>
            </a:r>
            <a:r>
              <a:rPr lang="ru-RU" sz="1600" dirty="0">
                <a:solidFill>
                  <a:schemeClr val="tx1"/>
                </a:solidFill>
              </a:rPr>
              <a:t>части бланков </a:t>
            </a:r>
            <a:r>
              <a:rPr lang="ru-RU" sz="1600" dirty="0" smtClean="0">
                <a:solidFill>
                  <a:schemeClr val="tx1"/>
                </a:solidFill>
              </a:rPr>
              <a:t>ГИА в </a:t>
            </a:r>
            <a:r>
              <a:rPr lang="ru-RU" sz="1600" dirty="0">
                <a:solidFill>
                  <a:schemeClr val="tx1"/>
                </a:solidFill>
              </a:rPr>
              <a:t>соответствии с четким комментарием организатора по каждому этапу заполнения бланка </a:t>
            </a:r>
            <a:r>
              <a:rPr lang="ru-RU" sz="1600" dirty="0" smtClean="0">
                <a:solidFill>
                  <a:schemeClr val="tx1"/>
                </a:solidFill>
              </a:rPr>
              <a:t>с помощью </a:t>
            </a:r>
            <a:r>
              <a:rPr lang="ru-RU" sz="1600" dirty="0">
                <a:solidFill>
                  <a:schemeClr val="tx1"/>
                </a:solidFill>
              </a:rPr>
              <a:t>заранее подготовленной  </a:t>
            </a:r>
            <a:r>
              <a:rPr lang="ru-RU" sz="1600" dirty="0" smtClean="0">
                <a:solidFill>
                  <a:schemeClr val="tx1"/>
                </a:solidFill>
              </a:rPr>
              <a:t>на </a:t>
            </a:r>
            <a:r>
              <a:rPr lang="ru-RU" sz="1600" dirty="0">
                <a:solidFill>
                  <a:schemeClr val="tx1"/>
                </a:solidFill>
              </a:rPr>
              <a:t>классной доске </a:t>
            </a:r>
            <a:r>
              <a:rPr lang="ru-RU" sz="1600" dirty="0" smtClean="0">
                <a:solidFill>
                  <a:schemeClr val="tx1"/>
                </a:solidFill>
              </a:rPr>
              <a:t>информации.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600" b="1" i="1" dirty="0" smtClean="0">
                <a:solidFill>
                  <a:schemeClr val="tx1"/>
                </a:solidFill>
              </a:rPr>
              <a:t>Организатор </a:t>
            </a:r>
            <a:r>
              <a:rPr lang="ru-RU" sz="1600" b="1" i="1" dirty="0">
                <a:solidFill>
                  <a:schemeClr val="tx1"/>
                </a:solidFill>
              </a:rPr>
              <a:t>в аудитории </a:t>
            </a:r>
            <a:r>
              <a:rPr lang="ru-RU" sz="1600" dirty="0">
                <a:solidFill>
                  <a:schemeClr val="tx1"/>
                </a:solidFill>
              </a:rPr>
              <a:t>проверяет, что </a:t>
            </a:r>
            <a:r>
              <a:rPr lang="ru-RU" sz="1600" dirty="0" err="1">
                <a:solidFill>
                  <a:schemeClr val="tx1"/>
                </a:solidFill>
              </a:rPr>
              <a:t>гелевая</a:t>
            </a:r>
            <a:r>
              <a:rPr lang="ru-RU" sz="1600" dirty="0">
                <a:solidFill>
                  <a:schemeClr val="tx1"/>
                </a:solidFill>
              </a:rPr>
              <a:t> ручка участника экзамена пишет неразрывной черной линией (при необходимости заменить ручку). 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600" b="1" i="1" dirty="0" smtClean="0">
                <a:solidFill>
                  <a:schemeClr val="tx1"/>
                </a:solidFill>
              </a:rPr>
              <a:t>В </a:t>
            </a:r>
            <a:r>
              <a:rPr lang="ru-RU" sz="1600" b="1" i="1" dirty="0">
                <a:solidFill>
                  <a:schemeClr val="tx1"/>
                </a:solidFill>
              </a:rPr>
              <a:t>случае </a:t>
            </a:r>
            <a:r>
              <a:rPr lang="ru-RU" sz="1600" dirty="0" smtClean="0">
                <a:solidFill>
                  <a:schemeClr val="tx1"/>
                </a:solidFill>
              </a:rPr>
              <a:t>обнаружения ошибочного  </a:t>
            </a:r>
            <a:r>
              <a:rPr lang="ru-RU" sz="1600" dirty="0">
                <a:solidFill>
                  <a:schemeClr val="tx1"/>
                </a:solidFill>
              </a:rPr>
              <a:t>заполнения </a:t>
            </a:r>
            <a:r>
              <a:rPr lang="ru-RU" sz="1600" dirty="0" smtClean="0">
                <a:solidFill>
                  <a:schemeClr val="tx1"/>
                </a:solidFill>
              </a:rPr>
              <a:t>полей регистрации организаторы дают указание участнику ГИА-9 внести соответствующие исправления.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2051" name="Picture 3" descr="C:\ДНЕПРОВСКАЯ_ДОКУМЕ6НТЫ_\Документы ГИА\ПОДГОТОВКА СПЕЦИАЛИСТОВ\СПЕЦИАЛИСТЫ\4_организаторы_ППЭ\!!! Подготовка организаторов ППЭ_готово\Организаторы_сайт\Рисунок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35" y="147087"/>
            <a:ext cx="8177221" cy="462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12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4" name="Text Box 4"/>
          <p:cNvSpPr txBox="1">
            <a:spLocks noChangeArrowheads="1"/>
          </p:cNvSpPr>
          <p:nvPr/>
        </p:nvSpPr>
        <p:spPr bwMode="auto">
          <a:xfrm>
            <a:off x="312467" y="188640"/>
            <a:ext cx="8352928" cy="660144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144000" rIns="90000" bIns="144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Исправление ошибок в регистрационной части</a:t>
            </a:r>
            <a:endParaRPr lang="ru-RU" sz="2400" b="1" i="1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ДНЕПРОВСКАЯ_ДОКУМЕ6НТЫ_\Документы ГИА\ПОДГОТОВКА СПЕЦИАЛИСТОВ\СПЕЦИАЛИСТЫ\4_организаторы_ППЭ\slide-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8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71" y="3501008"/>
            <a:ext cx="8034015" cy="1724083"/>
          </a:xfrm>
          <a:prstGeom prst="rect">
            <a:avLst/>
          </a:prstGeom>
          <a:noFill/>
          <a:ln w="127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2467" y="5445224"/>
            <a:ext cx="8476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Если участник допустил ошибки при заполнении, 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их нужно исправить! 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6218" y="1052736"/>
            <a:ext cx="8449177" cy="2231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tx1"/>
                </a:solidFill>
              </a:rPr>
              <a:t>Исправления могут быть выполнены следующими способами</a:t>
            </a:r>
            <a:r>
              <a:rPr lang="ru-RU" sz="2200" b="1" dirty="0" smtClean="0">
                <a:solidFill>
                  <a:schemeClr val="tx1"/>
                </a:solidFill>
              </a:rPr>
              <a:t>:</a:t>
            </a:r>
          </a:p>
          <a:p>
            <a:pPr algn="l"/>
            <a:endParaRPr lang="ru-RU" sz="900" dirty="0">
              <a:solidFill>
                <a:schemeClr val="tx1"/>
              </a:solidFill>
            </a:endParaRPr>
          </a:p>
          <a:p>
            <a:pPr marL="285750" indent="-285750" algn="just">
              <a:buFont typeface="Wingdings" panose="020B0604020202020204" pitchFamily="2" charset="2"/>
              <a:buChar char="v"/>
            </a:pPr>
            <a:r>
              <a:rPr lang="ru-RU" sz="1800" dirty="0">
                <a:solidFill>
                  <a:schemeClr val="tx1"/>
                </a:solidFill>
              </a:rPr>
              <a:t>запись новых символов (цифр, букв) более жирным шрифтом поверх ранее написанных символов (цифр, букв</a:t>
            </a:r>
            <a:r>
              <a:rPr lang="ru-RU" sz="1800" dirty="0" smtClean="0">
                <a:solidFill>
                  <a:schemeClr val="tx1"/>
                </a:solidFill>
              </a:rPr>
              <a:t>);</a:t>
            </a:r>
          </a:p>
          <a:p>
            <a:pPr marL="285750" indent="-285750" algn="just">
              <a:buFont typeface="Wingdings" panose="020B0604020202020204" pitchFamily="2" charset="2"/>
              <a:buChar char="v"/>
            </a:pPr>
            <a:r>
              <a:rPr lang="ru-RU" sz="1800" dirty="0" smtClean="0">
                <a:solidFill>
                  <a:schemeClr val="tx1"/>
                </a:solidFill>
              </a:rPr>
              <a:t>зачеркивание </a:t>
            </a:r>
            <a:r>
              <a:rPr lang="ru-RU" sz="1800" dirty="0">
                <a:solidFill>
                  <a:schemeClr val="tx1"/>
                </a:solidFill>
              </a:rPr>
              <a:t>ранее написанных символов (цифр, букв) и заполнение свободных клеточек справа новыми символами (цифрами, буквами). Данный способ возможен только при наличии достаточного количества оставшихся свободных </a:t>
            </a:r>
            <a:r>
              <a:rPr lang="ru-RU" sz="1800" dirty="0" smtClean="0">
                <a:solidFill>
                  <a:schemeClr val="tx1"/>
                </a:solidFill>
              </a:rPr>
              <a:t>клеток.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53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97376" y="188640"/>
            <a:ext cx="8523287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9pPr>
          </a:lstStyle>
          <a:p>
            <a:pPr eaLnBrk="1" hangingPunct="1">
              <a:defRPr/>
            </a:pPr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</a:rPr>
              <a:t>Нестандартная </a:t>
            </a:r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</a:rPr>
              <a:t>ситуация</a:t>
            </a:r>
          </a:p>
        </p:txBody>
      </p:sp>
      <p:sp>
        <p:nvSpPr>
          <p:cNvPr id="14" name="Объект 2"/>
          <p:cNvSpPr>
            <a:spLocks noGrp="1" noChangeArrowheads="1"/>
          </p:cNvSpPr>
          <p:nvPr>
            <p:ph idx="1"/>
          </p:nvPr>
        </p:nvSpPr>
        <p:spPr>
          <a:xfrm>
            <a:off x="1476087" y="4941168"/>
            <a:ext cx="6120680" cy="1584176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dirty="0" smtClean="0">
                <a:ea typeface="Cambria" pitchFamily="18" charset="0"/>
              </a:rPr>
              <a:t>   </a:t>
            </a:r>
            <a:r>
              <a:rPr lang="ru-RU" sz="2000" dirty="0" smtClean="0">
                <a:latin typeface="Cambria" pitchFamily="18" charset="0"/>
                <a:ea typeface="Cambria" pitchFamily="18" charset="0"/>
              </a:rPr>
              <a:t>Если </a:t>
            </a:r>
            <a:r>
              <a:rPr lang="ru-RU" sz="2000" b="1" i="1" dirty="0">
                <a:latin typeface="Cambria" pitchFamily="18" charset="0"/>
                <a:ea typeface="Cambria" pitchFamily="18" charset="0"/>
              </a:rPr>
              <a:t>участник ГИА отказывается </a:t>
            </a:r>
            <a:endParaRPr lang="ru-RU" sz="2000" b="1" i="1" dirty="0" smtClean="0">
              <a:latin typeface="Cambria" pitchFamily="18" charset="0"/>
              <a:ea typeface="Cambria" pitchFamily="18" charset="0"/>
            </a:endParaRPr>
          </a:p>
          <a:p>
            <a:pPr marL="0" indent="0" algn="ctr">
              <a:buNone/>
            </a:pPr>
            <a:r>
              <a:rPr lang="ru-RU" sz="2000" dirty="0" smtClean="0">
                <a:latin typeface="Cambria" pitchFamily="18" charset="0"/>
                <a:ea typeface="Cambria" pitchFamily="18" charset="0"/>
              </a:rPr>
              <a:t>ставить </a:t>
            </a:r>
            <a:r>
              <a:rPr lang="ru-RU" sz="2000" dirty="0">
                <a:latin typeface="Cambria" pitchFamily="18" charset="0"/>
                <a:ea typeface="Cambria" pitchFamily="18" charset="0"/>
              </a:rPr>
              <a:t>личную подпись в </a:t>
            </a:r>
            <a:r>
              <a:rPr lang="ru-RU" sz="2000" dirty="0" smtClean="0">
                <a:latin typeface="Cambria" pitchFamily="18" charset="0"/>
                <a:ea typeface="Cambria" pitchFamily="18" charset="0"/>
              </a:rPr>
              <a:t>бланке, тогда</a:t>
            </a:r>
          </a:p>
          <a:p>
            <a:pPr marL="0" indent="0" algn="ctr">
              <a:buNone/>
            </a:pPr>
            <a:r>
              <a:rPr lang="ru-RU" sz="2000" b="1" i="1" dirty="0">
                <a:latin typeface="Cambria" pitchFamily="18" charset="0"/>
                <a:ea typeface="Cambria" pitchFamily="18" charset="0"/>
              </a:rPr>
              <a:t>о</a:t>
            </a:r>
            <a:r>
              <a:rPr lang="ru-RU" sz="2000" b="1" i="1" dirty="0" smtClean="0">
                <a:latin typeface="Cambria" pitchFamily="18" charset="0"/>
                <a:ea typeface="Cambria" pitchFamily="18" charset="0"/>
              </a:rPr>
              <a:t>тветственный организатор </a:t>
            </a:r>
            <a:r>
              <a:rPr lang="ru-RU" sz="2000" b="1" i="1" dirty="0">
                <a:latin typeface="Cambria" pitchFamily="18" charset="0"/>
                <a:ea typeface="Cambria" pitchFamily="18" charset="0"/>
              </a:rPr>
              <a:t>в </a:t>
            </a:r>
            <a:r>
              <a:rPr lang="ru-RU" sz="2000" b="1" i="1" dirty="0" smtClean="0">
                <a:latin typeface="Cambria" pitchFamily="18" charset="0"/>
                <a:ea typeface="Cambria" pitchFamily="18" charset="0"/>
              </a:rPr>
              <a:t>аудитории</a:t>
            </a:r>
          </a:p>
          <a:p>
            <a:pPr marL="0" indent="0" algn="ctr">
              <a:buNone/>
            </a:pPr>
            <a:r>
              <a:rPr lang="ru-RU" sz="2000" b="1" i="1" dirty="0" smtClean="0">
                <a:latin typeface="Cambria" pitchFamily="18" charset="0"/>
                <a:ea typeface="Cambria" pitchFamily="18" charset="0"/>
              </a:rPr>
              <a:t> </a:t>
            </a:r>
            <a:r>
              <a:rPr lang="ru-RU" sz="2000" dirty="0" smtClean="0">
                <a:latin typeface="Cambria" pitchFamily="18" charset="0"/>
                <a:ea typeface="Cambria" pitchFamily="18" charset="0"/>
              </a:rPr>
              <a:t>ставит свою подпись</a:t>
            </a:r>
            <a:r>
              <a:rPr lang="ru-RU" sz="2000" dirty="0">
                <a:latin typeface="Cambria" pitchFamily="18" charset="0"/>
                <a:ea typeface="Cambria" pitchFamily="18" charset="0"/>
              </a:rPr>
              <a:t>.</a:t>
            </a:r>
          </a:p>
        </p:txBody>
      </p:sp>
      <p:pic>
        <p:nvPicPr>
          <p:cNvPr id="1026" name="Picture 2" descr="C:\ДНЕПРОВСКАЯ_ДОКУМЕ6НТЫ_\Документы ГИА\ПОДГОТОВКА СПЕЦИАЛИСТОВ\СПЕЦИАЛИСТЫ\БЛАНКИ_ГИА-9\бланки ОГЭ-2021jpg\Бланки ОГЭ полный комплект чб 2021 версия 1.10_образец_page-0001 — копи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08" y="812629"/>
            <a:ext cx="8136039" cy="39560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Овал 11"/>
          <p:cNvSpPr/>
          <p:nvPr/>
        </p:nvSpPr>
        <p:spPr bwMode="auto">
          <a:xfrm>
            <a:off x="5940153" y="2060848"/>
            <a:ext cx="1944216" cy="88750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3" name="Picture 3" descr="C:\ДНЕПРОВСКАЯ_ДОКУМЕ6НТЫ_\Документы ГИА\ПОДГОТОВКА СПЕЦИАЛИСТОВ\СПЕЦИАЛИСТЫ\организаторыППЭ\eed5a99de4cf596628b60cc70a3586cd_b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08" y="116632"/>
            <a:ext cx="936816" cy="10527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823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ДНЕПРОВСКАЯ_ДОКУМЕ6НТЫ_\Документы ГИА\ПОДГОТОВКА СПЕЦИАЛИСТОВ\СПЕЦИАЛИСТЫ\БЛАНКИ_ГИА-9\ilovepdf_pages-to-jpg\Бланки ОГЭ полный комплект чб 2021 версия 1.10_образец_page-0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354" y="116632"/>
            <a:ext cx="4939769" cy="6624736"/>
          </a:xfrm>
          <a:prstGeom prst="rect">
            <a:avLst/>
          </a:prstGeom>
          <a:noFill/>
          <a:ln>
            <a:solidFill>
              <a:schemeClr val="accent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Овал 16"/>
          <p:cNvSpPr/>
          <p:nvPr/>
        </p:nvSpPr>
        <p:spPr bwMode="auto">
          <a:xfrm>
            <a:off x="7662047" y="716986"/>
            <a:ext cx="720080" cy="491891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029" name="Picture 5" descr="C:\ДНЕПРОВСКАЯ_ДОКУМЕ6НТЫ_\Документы ГИА\ПОДГОТОВКА СПЕЦИАЛИСТОВ\СПЕЦИАЛИСТЫ\БЛАНКИ_ГИА-9\ilovepdf_pages-to-jpg\Бланки ОГЭ полный комплект чб 2021 версия 1.10_образец_page-00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353" y="2060849"/>
            <a:ext cx="4939769" cy="2947956"/>
          </a:xfrm>
          <a:prstGeom prst="rect">
            <a:avLst/>
          </a:prstGeom>
          <a:noFill/>
          <a:ln>
            <a:solidFill>
              <a:schemeClr val="accent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Стрелка вправо 19"/>
          <p:cNvSpPr/>
          <p:nvPr/>
        </p:nvSpPr>
        <p:spPr>
          <a:xfrm>
            <a:off x="179512" y="0"/>
            <a:ext cx="4102802" cy="1771180"/>
          </a:xfrm>
          <a:prstGeom prst="rightArrow">
            <a:avLst>
              <a:gd name="adj1" fmla="val 71417"/>
              <a:gd name="adj2" fmla="val 25906"/>
            </a:avLst>
          </a:prstGeom>
          <a:solidFill>
            <a:srgbClr val="F3F7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latin typeface="Cambria" pitchFamily="18" charset="0"/>
              </a:rPr>
              <a:t>Бланк  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latin typeface="Cambria" pitchFamily="18" charset="0"/>
              </a:rPr>
              <a:t>ответов № 2 </a:t>
            </a:r>
            <a:r>
              <a:rPr lang="ru-RU" sz="2400" b="1" dirty="0" smtClean="0">
                <a:solidFill>
                  <a:schemeClr val="tx1"/>
                </a:solidFill>
                <a:latin typeface="Cambria" pitchFamily="18" charset="0"/>
              </a:rPr>
              <a:t>лист 1</a:t>
            </a:r>
            <a:endParaRPr lang="ru-RU" sz="2400" b="1" dirty="0">
              <a:solidFill>
                <a:schemeClr val="tx1"/>
              </a:solidFill>
              <a:latin typeface="Cambria" pitchFamily="18" charset="0"/>
            </a:endParaRPr>
          </a:p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Cambria" pitchFamily="18" charset="0"/>
              </a:rPr>
              <a:t>односторонний</a:t>
            </a:r>
            <a:endParaRPr lang="ru-RU" sz="24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5220071" y="98500"/>
            <a:ext cx="3168353" cy="618485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 bwMode="auto">
          <a:xfrm>
            <a:off x="5004048" y="2060849"/>
            <a:ext cx="3384376" cy="730795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Овал 24"/>
          <p:cNvSpPr/>
          <p:nvPr/>
        </p:nvSpPr>
        <p:spPr bwMode="auto">
          <a:xfrm>
            <a:off x="7742947" y="2791644"/>
            <a:ext cx="720080" cy="498276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52119" y="4725144"/>
            <a:ext cx="8730625" cy="19082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>
                <a:solidFill>
                  <a:srgbClr val="C00000"/>
                </a:solidFill>
              </a:rPr>
              <a:t>!</a:t>
            </a:r>
            <a:r>
              <a:rPr lang="ru-RU" sz="2200" b="1" dirty="0" smtClean="0">
                <a:solidFill>
                  <a:schemeClr val="tx1"/>
                </a:solidFill>
              </a:rPr>
              <a:t> Организатор должен</a:t>
            </a:r>
            <a:r>
              <a:rPr lang="ru-RU" sz="2200" b="1" dirty="0">
                <a:solidFill>
                  <a:schemeClr val="tx1"/>
                </a:solidFill>
              </a:rPr>
              <a:t> </a:t>
            </a:r>
            <a:r>
              <a:rPr lang="ru-RU" sz="2200" b="1" dirty="0" smtClean="0">
                <a:solidFill>
                  <a:schemeClr val="tx1"/>
                </a:solidFill>
              </a:rPr>
              <a:t>убедиться</a:t>
            </a:r>
            <a:r>
              <a:rPr lang="ru-RU" sz="2200" b="1" dirty="0">
                <a:solidFill>
                  <a:schemeClr val="tx1"/>
                </a:solidFill>
              </a:rPr>
              <a:t>, </a:t>
            </a:r>
            <a:r>
              <a:rPr lang="ru-RU" sz="2200" b="1" dirty="0" smtClean="0">
                <a:solidFill>
                  <a:schemeClr val="tx1"/>
                </a:solidFill>
              </a:rPr>
              <a:t>(</a:t>
            </a:r>
            <a:r>
              <a:rPr lang="ru-RU" sz="2200" dirty="0" smtClean="0">
                <a:solidFill>
                  <a:schemeClr val="tx1"/>
                </a:solidFill>
              </a:rPr>
              <a:t>перед выдачей дополнительного бланка ответов №2)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что  бланк ответов № 2 лист 1 </a:t>
            </a:r>
          </a:p>
          <a:p>
            <a:pPr lvl="0"/>
            <a:r>
              <a:rPr lang="ru-RU" sz="2200" dirty="0" smtClean="0">
                <a:solidFill>
                  <a:schemeClr val="tx1"/>
                </a:solidFill>
              </a:rPr>
              <a:t>и бланк ответов № 2 лист 2 заполнены полностью, </a:t>
            </a:r>
          </a:p>
          <a:p>
            <a:pPr lvl="0"/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>
                <a:solidFill>
                  <a:schemeClr val="tx1"/>
                </a:solidFill>
              </a:rPr>
              <a:t>в противном </a:t>
            </a:r>
            <a:r>
              <a:rPr lang="ru-RU" sz="2200" dirty="0" smtClean="0">
                <a:solidFill>
                  <a:schemeClr val="tx1"/>
                </a:solidFill>
              </a:rPr>
              <a:t>случае</a:t>
            </a:r>
            <a:r>
              <a:rPr lang="ru-RU" sz="2200" dirty="0">
                <a:solidFill>
                  <a:schemeClr val="tx1"/>
                </a:solidFill>
              </a:rPr>
              <a:t>, записи внесенные в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>
                <a:solidFill>
                  <a:schemeClr val="tx1"/>
                </a:solidFill>
              </a:rPr>
              <a:t>дополнительный бланк </a:t>
            </a:r>
            <a:r>
              <a:rPr lang="ru-RU" sz="2200" dirty="0" smtClean="0">
                <a:solidFill>
                  <a:schemeClr val="tx1"/>
                </a:solidFill>
              </a:rPr>
              <a:t>ответов №2, </a:t>
            </a:r>
            <a:r>
              <a:rPr lang="ru-RU" sz="2400" b="1" dirty="0" smtClean="0">
                <a:solidFill>
                  <a:schemeClr val="tx1"/>
                </a:solidFill>
              </a:rPr>
              <a:t>оцениваться НЕ будут.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8" name="Стрелка вправо 27"/>
          <p:cNvSpPr/>
          <p:nvPr/>
        </p:nvSpPr>
        <p:spPr>
          <a:xfrm>
            <a:off x="249866" y="1771180"/>
            <a:ext cx="4032448" cy="1816696"/>
          </a:xfrm>
          <a:prstGeom prst="rightArrow">
            <a:avLst>
              <a:gd name="adj1" fmla="val 71417"/>
              <a:gd name="adj2" fmla="val 25906"/>
            </a:avLst>
          </a:prstGeom>
          <a:solidFill>
            <a:srgbClr val="F3F7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latin typeface="Cambria" pitchFamily="18" charset="0"/>
              </a:rPr>
              <a:t>Бланк  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latin typeface="Cambria" pitchFamily="18" charset="0"/>
              </a:rPr>
              <a:t>ответов № 2 </a:t>
            </a:r>
            <a:r>
              <a:rPr lang="ru-RU" sz="2400" b="1" dirty="0" smtClean="0">
                <a:solidFill>
                  <a:schemeClr val="tx1"/>
                </a:solidFill>
                <a:latin typeface="Cambria" pitchFamily="18" charset="0"/>
              </a:rPr>
              <a:t>лист 2</a:t>
            </a:r>
            <a:endParaRPr lang="ru-RU" sz="2400" b="1" dirty="0">
              <a:solidFill>
                <a:schemeClr val="tx1"/>
              </a:solidFill>
              <a:latin typeface="Cambria" pitchFamily="18" charset="0"/>
            </a:endParaRPr>
          </a:p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Cambria" pitchFamily="18" charset="0"/>
              </a:rPr>
              <a:t>односторонний</a:t>
            </a:r>
            <a:endParaRPr lang="ru-RU" sz="2400" b="1" dirty="0">
              <a:solidFill>
                <a:srgbClr val="C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15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70587" y="1628800"/>
            <a:ext cx="7776864" cy="37856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</a:rPr>
              <a:t>Если участник ГИА-9 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указал </a:t>
            </a:r>
            <a:r>
              <a:rPr lang="ru-RU" sz="2800" dirty="0">
                <a:solidFill>
                  <a:schemeClr val="tx1"/>
                </a:solidFill>
              </a:rPr>
              <a:t>в 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u="sng" dirty="0" smtClean="0">
                <a:solidFill>
                  <a:schemeClr val="tx1"/>
                </a:solidFill>
              </a:rPr>
              <a:t>бланках </a:t>
            </a:r>
            <a:r>
              <a:rPr lang="ru-RU" sz="2800" u="sng" dirty="0">
                <a:solidFill>
                  <a:schemeClr val="tx1"/>
                </a:solidFill>
              </a:rPr>
              <a:t>ответов №</a:t>
            </a:r>
            <a:r>
              <a:rPr lang="ru-RU" sz="2800" u="sng" dirty="0" smtClean="0">
                <a:solidFill>
                  <a:schemeClr val="tx1"/>
                </a:solidFill>
              </a:rPr>
              <a:t>2 (лист 1, лист 2) 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или </a:t>
            </a:r>
            <a:r>
              <a:rPr lang="ru-RU" sz="2800" dirty="0">
                <a:solidFill>
                  <a:schemeClr val="tx1"/>
                </a:solidFill>
              </a:rPr>
              <a:t>в </a:t>
            </a:r>
            <a:r>
              <a:rPr lang="ru-RU" sz="2800" u="sng" dirty="0">
                <a:solidFill>
                  <a:schemeClr val="tx1"/>
                </a:solidFill>
              </a:rPr>
              <a:t>дополнительном бланке ответов № 2 </a:t>
            </a:r>
            <a:endParaRPr lang="ru-RU" sz="2800" u="sng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свою </a:t>
            </a:r>
            <a:r>
              <a:rPr lang="ru-RU" sz="2800" dirty="0">
                <a:solidFill>
                  <a:schemeClr val="tx1"/>
                </a:solidFill>
              </a:rPr>
              <a:t>фамилию</a:t>
            </a:r>
            <a:r>
              <a:rPr lang="ru-RU" sz="2800" dirty="0" smtClean="0">
                <a:solidFill>
                  <a:schemeClr val="tx1"/>
                </a:solidFill>
              </a:rPr>
              <a:t>, </a:t>
            </a:r>
            <a:r>
              <a:rPr lang="ru-RU" sz="2800" dirty="0">
                <a:solidFill>
                  <a:schemeClr val="tx1"/>
                </a:solidFill>
              </a:rPr>
              <a:t>имя и </a:t>
            </a:r>
            <a:r>
              <a:rPr lang="ru-RU" sz="2800" dirty="0" smtClean="0">
                <a:solidFill>
                  <a:schemeClr val="tx1"/>
                </a:solidFill>
              </a:rPr>
              <a:t>отчество это является  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грубым </a:t>
            </a:r>
            <a:r>
              <a:rPr lang="ru-RU" sz="2800" b="1" dirty="0">
                <a:solidFill>
                  <a:srgbClr val="C00000"/>
                </a:solidFill>
              </a:rPr>
              <a:t>нарушением </a:t>
            </a:r>
            <a:r>
              <a:rPr lang="ru-RU" sz="2800" b="1" dirty="0" smtClean="0">
                <a:solidFill>
                  <a:srgbClr val="C00000"/>
                </a:solidFill>
              </a:rPr>
              <a:t>правил заполнения бланков. </a:t>
            </a:r>
          </a:p>
          <a:p>
            <a:endParaRPr lang="ru-RU" sz="800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Записи в данных бланках проверяются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 экспертами предметных комиссий!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3" descr="C:\ДНЕПРОВСКАЯ_ДОКУМЕ6НТЫ_\Документы ГИА\ПОДГОТОВКА СПЕЦИАЛИСТОВ\СПЕЦИАЛИСТЫ\организаторыППЭ\eed5a99de4cf596628b60cc70a3586cd_b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08" y="116632"/>
            <a:ext cx="936816" cy="10527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07733" y="313593"/>
            <a:ext cx="8523287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9pPr>
          </a:lstStyle>
          <a:p>
            <a:pPr eaLnBrk="1" hangingPunct="1">
              <a:defRPr/>
            </a:pPr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</a:rPr>
              <a:t>Нестандартная </a:t>
            </a:r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</a:rPr>
              <a:t>ситуация</a:t>
            </a:r>
          </a:p>
        </p:txBody>
      </p:sp>
    </p:spTree>
    <p:extLst>
      <p:ext uri="{BB962C8B-B14F-4D97-AF65-F5344CB8AC3E}">
        <p14:creationId xmlns:p14="http://schemas.microsoft.com/office/powerpoint/2010/main" val="379505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04828" y="948690"/>
            <a:ext cx="8733358" cy="59093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 algn="l">
              <a:buFont typeface="+mj-lt"/>
              <a:buAutoNum type="arabicPeriod"/>
            </a:pPr>
            <a:r>
              <a:rPr lang="ru-RU" sz="1800" b="1" i="1" dirty="0">
                <a:solidFill>
                  <a:schemeClr val="tx1"/>
                </a:solidFill>
              </a:rPr>
              <a:t>Дополнительный бланк ответов № 2 выдается </a:t>
            </a:r>
            <a:r>
              <a:rPr lang="ru-RU" sz="1800" dirty="0">
                <a:solidFill>
                  <a:schemeClr val="tx1"/>
                </a:solidFill>
              </a:rPr>
              <a:t>организатором в аудитории по </a:t>
            </a:r>
            <a:r>
              <a:rPr lang="ru-RU" sz="1800" dirty="0" smtClean="0">
                <a:solidFill>
                  <a:schemeClr val="tx1"/>
                </a:solidFill>
              </a:rPr>
              <a:t>просьбе участника </a:t>
            </a:r>
            <a:r>
              <a:rPr lang="ru-RU" sz="1800" dirty="0">
                <a:solidFill>
                  <a:schemeClr val="tx1"/>
                </a:solidFill>
              </a:rPr>
              <a:t>экзамена в случае </a:t>
            </a:r>
            <a:r>
              <a:rPr lang="ru-RU" sz="1800" i="1" dirty="0">
                <a:solidFill>
                  <a:schemeClr val="tx1"/>
                </a:solidFill>
              </a:rPr>
              <a:t>если участник экзамена полностью заполнил бланк ответов № 2 лист 1, бланк ответов № 2 лист </a:t>
            </a:r>
            <a:r>
              <a:rPr lang="ru-RU" sz="1800" i="1" dirty="0" smtClean="0">
                <a:solidFill>
                  <a:schemeClr val="tx1"/>
                </a:solidFill>
              </a:rPr>
              <a:t>2.</a:t>
            </a:r>
            <a:endParaRPr lang="en-US" sz="1800" i="1" dirty="0" smtClean="0">
              <a:solidFill>
                <a:schemeClr val="tx1"/>
              </a:solidFill>
            </a:endParaRPr>
          </a:p>
          <a:p>
            <a:pPr marL="342900" lvl="0" indent="-342900" algn="l">
              <a:buFont typeface="+mj-lt"/>
              <a:buAutoNum type="arabicPeriod"/>
            </a:pPr>
            <a:r>
              <a:rPr lang="ru-RU" sz="1800" b="1" dirty="0" smtClean="0">
                <a:solidFill>
                  <a:schemeClr val="tx1"/>
                </a:solidFill>
              </a:rPr>
              <a:t>При </a:t>
            </a:r>
            <a:r>
              <a:rPr lang="ru-RU" sz="1800" b="1" dirty="0">
                <a:solidFill>
                  <a:schemeClr val="tx1"/>
                </a:solidFill>
              </a:rPr>
              <a:t>выдаче  </a:t>
            </a:r>
            <a:r>
              <a:rPr lang="ru-RU" sz="1800" dirty="0">
                <a:solidFill>
                  <a:schemeClr val="tx1"/>
                </a:solidFill>
              </a:rPr>
              <a:t>дополнительного бланка ответов № 2 организатор в </a:t>
            </a:r>
            <a:r>
              <a:rPr lang="ru-RU" sz="1800" dirty="0" smtClean="0">
                <a:solidFill>
                  <a:schemeClr val="tx1"/>
                </a:solidFill>
              </a:rPr>
              <a:t>аудитории: вносит в  </a:t>
            </a:r>
            <a:r>
              <a:rPr lang="ru-RU" sz="1800" dirty="0">
                <a:solidFill>
                  <a:schemeClr val="tx1"/>
                </a:solidFill>
              </a:rPr>
              <a:t>поле «Дополнительный бланк ответов № 2» </a:t>
            </a:r>
            <a:r>
              <a:rPr lang="ru-RU" sz="1800" dirty="0" smtClean="0">
                <a:solidFill>
                  <a:schemeClr val="tx1"/>
                </a:solidFill>
              </a:rPr>
              <a:t> бланка ответов №2, </a:t>
            </a:r>
            <a:r>
              <a:rPr lang="ru-RU" sz="1800" dirty="0">
                <a:solidFill>
                  <a:schemeClr val="tx1"/>
                </a:solidFill>
              </a:rPr>
              <a:t>лист </a:t>
            </a:r>
            <a:r>
              <a:rPr lang="ru-RU" sz="1800" dirty="0" smtClean="0">
                <a:solidFill>
                  <a:schemeClr val="tx1"/>
                </a:solidFill>
              </a:rPr>
              <a:t>2  цифровое </a:t>
            </a:r>
            <a:r>
              <a:rPr lang="ru-RU" sz="1800" dirty="0">
                <a:solidFill>
                  <a:schemeClr val="tx1"/>
                </a:solidFill>
              </a:rPr>
              <a:t>значение </a:t>
            </a:r>
            <a:r>
              <a:rPr lang="ru-RU" sz="1800" dirty="0" err="1" smtClean="0">
                <a:solidFill>
                  <a:schemeClr val="tx1"/>
                </a:solidFill>
              </a:rPr>
              <a:t>штрихкода</a:t>
            </a:r>
            <a:r>
              <a:rPr lang="ru-RU" sz="1800" dirty="0" smtClean="0">
                <a:solidFill>
                  <a:schemeClr val="tx1"/>
                </a:solidFill>
              </a:rPr>
              <a:t>  ДБО</a:t>
            </a:r>
            <a:r>
              <a:rPr lang="ru-RU" sz="1800" dirty="0">
                <a:solidFill>
                  <a:schemeClr val="tx1"/>
                </a:solidFill>
              </a:rPr>
              <a:t> № 2 </a:t>
            </a:r>
            <a:r>
              <a:rPr lang="ru-RU" sz="1800" i="1" dirty="0" smtClean="0">
                <a:solidFill>
                  <a:schemeClr val="tx1"/>
                </a:solidFill>
              </a:rPr>
              <a:t>(расположенное </a:t>
            </a:r>
            <a:r>
              <a:rPr lang="ru-RU" sz="1800" i="1" dirty="0">
                <a:solidFill>
                  <a:schemeClr val="tx1"/>
                </a:solidFill>
              </a:rPr>
              <a:t>под </a:t>
            </a:r>
            <a:r>
              <a:rPr lang="ru-RU" sz="1800" i="1" dirty="0" err="1" smtClean="0">
                <a:solidFill>
                  <a:schemeClr val="tx1"/>
                </a:solidFill>
              </a:rPr>
              <a:t>штрихкодом</a:t>
            </a:r>
            <a:r>
              <a:rPr lang="ru-RU" sz="1800" i="1" dirty="0" smtClean="0">
                <a:solidFill>
                  <a:schemeClr val="tx1"/>
                </a:solidFill>
              </a:rPr>
              <a:t> </a:t>
            </a:r>
            <a:r>
              <a:rPr lang="ru-RU" sz="1800" i="1" dirty="0">
                <a:solidFill>
                  <a:schemeClr val="tx1"/>
                </a:solidFill>
              </a:rPr>
              <a:t>бланка)</a:t>
            </a:r>
            <a:r>
              <a:rPr lang="ru-RU" sz="1800" dirty="0">
                <a:solidFill>
                  <a:schemeClr val="tx1"/>
                </a:solidFill>
              </a:rPr>
              <a:t>, </a:t>
            </a:r>
            <a:r>
              <a:rPr lang="ru-RU" sz="1800" dirty="0" smtClean="0">
                <a:solidFill>
                  <a:schemeClr val="tx1"/>
                </a:solidFill>
              </a:rPr>
              <a:t> который </a:t>
            </a:r>
            <a:r>
              <a:rPr lang="ru-RU" sz="1800" dirty="0">
                <a:solidFill>
                  <a:schemeClr val="tx1"/>
                </a:solidFill>
              </a:rPr>
              <a:t>выдается участнику экзамена для </a:t>
            </a:r>
            <a:r>
              <a:rPr lang="ru-RU" sz="1800" dirty="0" smtClean="0">
                <a:solidFill>
                  <a:schemeClr val="tx1"/>
                </a:solidFill>
              </a:rPr>
              <a:t>продолжения ответа. В поле «Лист №» ставит цифру «3».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800" dirty="0" smtClean="0">
                <a:solidFill>
                  <a:schemeClr val="tx1"/>
                </a:solidFill>
              </a:rPr>
              <a:t>При </a:t>
            </a:r>
            <a:r>
              <a:rPr lang="ru-RU" sz="1800" dirty="0">
                <a:solidFill>
                  <a:schemeClr val="tx1"/>
                </a:solidFill>
              </a:rPr>
              <a:t>выдаче следующего дополнительного бланка ответов № 2, если участнику экзамена не хватило места на ранее </a:t>
            </a:r>
            <a:r>
              <a:rPr lang="ru-RU" sz="1800" dirty="0" smtClean="0">
                <a:solidFill>
                  <a:schemeClr val="tx1"/>
                </a:solidFill>
              </a:rPr>
              <a:t>выданных </a:t>
            </a:r>
            <a:r>
              <a:rPr lang="ru-RU" sz="1800" dirty="0">
                <a:solidFill>
                  <a:schemeClr val="tx1"/>
                </a:solidFill>
              </a:rPr>
              <a:t>дополнительных бланках, организатор в соответствующее поле предыдущего дополнительного бланка 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ru-RU" sz="1800" dirty="0" smtClean="0">
                <a:solidFill>
                  <a:schemeClr val="tx1"/>
                </a:solidFill>
              </a:rPr>
              <a:t>ответов № 2 переносит </a:t>
            </a:r>
            <a:r>
              <a:rPr lang="ru-RU" sz="1800" dirty="0">
                <a:solidFill>
                  <a:schemeClr val="tx1"/>
                </a:solidFill>
              </a:rPr>
              <a:t>цифровое значения </a:t>
            </a:r>
            <a:r>
              <a:rPr lang="ru-RU" sz="1800" dirty="0" err="1" smtClean="0">
                <a:solidFill>
                  <a:schemeClr val="tx1"/>
                </a:solidFill>
              </a:rPr>
              <a:t>штрихкода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>
                <a:solidFill>
                  <a:schemeClr val="tx1"/>
                </a:solidFill>
              </a:rPr>
              <a:t>следующего ДБО № 2, в поле для нумерации листов проставляется </a:t>
            </a:r>
            <a:r>
              <a:rPr lang="ru-RU" sz="1800" dirty="0" smtClean="0">
                <a:solidFill>
                  <a:schemeClr val="tx1"/>
                </a:solidFill>
              </a:rPr>
              <a:t> «4», </a:t>
            </a:r>
            <a:r>
              <a:rPr lang="ru-RU" sz="1800" dirty="0">
                <a:solidFill>
                  <a:schemeClr val="tx1"/>
                </a:solidFill>
              </a:rPr>
              <a:t>и так далее.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800" dirty="0" smtClean="0">
                <a:solidFill>
                  <a:schemeClr val="tx1"/>
                </a:solidFill>
              </a:rPr>
              <a:t>Ответы</a:t>
            </a:r>
            <a:r>
              <a:rPr lang="ru-RU" sz="1800" dirty="0">
                <a:solidFill>
                  <a:schemeClr val="tx1"/>
                </a:solidFill>
              </a:rPr>
              <a:t>, внесенные в каждый следующий дополнительный бланк ответов № 2, </a:t>
            </a:r>
            <a:r>
              <a:rPr lang="ru-RU" sz="1800" b="1" dirty="0">
                <a:solidFill>
                  <a:schemeClr val="tx1"/>
                </a:solidFill>
              </a:rPr>
              <a:t>оцениваются только в случае полностью заполненного предыдущего </a:t>
            </a:r>
            <a:r>
              <a:rPr lang="ru-RU" sz="1800" b="1" dirty="0" smtClean="0">
                <a:solidFill>
                  <a:schemeClr val="tx1"/>
                </a:solidFill>
              </a:rPr>
              <a:t>бланка.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800" b="1" i="1" dirty="0">
                <a:solidFill>
                  <a:schemeClr val="tx1"/>
                </a:solidFill>
              </a:rPr>
              <a:t>Зафиксировать</a:t>
            </a:r>
            <a:r>
              <a:rPr lang="ru-RU" sz="1800" dirty="0">
                <a:solidFill>
                  <a:schemeClr val="tx1"/>
                </a:solidFill>
              </a:rPr>
              <a:t> количество выданных дополнительных  бланков ответов в форме ППЭ-05-02 </a:t>
            </a:r>
            <a:r>
              <a:rPr lang="ru-RU" sz="1800" i="1" dirty="0">
                <a:solidFill>
                  <a:schemeClr val="tx1"/>
                </a:solidFill>
                <a:cs typeface="Times New Roman" pitchFamily="18" charset="0"/>
              </a:rPr>
              <a:t>«Протокол</a:t>
            </a:r>
            <a:r>
              <a:rPr lang="ru-RU" sz="1800" dirty="0">
                <a:solidFill>
                  <a:schemeClr val="tx1"/>
                </a:solidFill>
                <a:cs typeface="Times New Roman" pitchFamily="18" charset="0"/>
              </a:rPr>
              <a:t> проведения ГИА-9 в аудитории» </a:t>
            </a:r>
            <a:r>
              <a:rPr lang="ru-RU" sz="1800" i="1" dirty="0">
                <a:solidFill>
                  <a:schemeClr val="tx1"/>
                </a:solidFill>
                <a:cs typeface="Times New Roman" pitchFamily="18" charset="0"/>
              </a:rPr>
              <a:t>(при завершении экзамена) </a:t>
            </a:r>
            <a:r>
              <a:rPr lang="ru-RU" sz="1800" i="1" dirty="0">
                <a:solidFill>
                  <a:schemeClr val="tx1"/>
                </a:solidFill>
              </a:rPr>
              <a:t> </a:t>
            </a:r>
            <a:r>
              <a:rPr lang="ru-RU" sz="1800" dirty="0">
                <a:solidFill>
                  <a:schemeClr val="tx1"/>
                </a:solidFill>
              </a:rPr>
              <a:t>и  прописать номера выданных дополнительных бланков ответов № 2 в форме  ППЭ-12-03 «</a:t>
            </a:r>
            <a:r>
              <a:rPr lang="ru-RU" sz="1800" dirty="0">
                <a:solidFill>
                  <a:schemeClr val="tx1"/>
                </a:solidFill>
                <a:cs typeface="Times New Roman" pitchFamily="18" charset="0"/>
              </a:rPr>
              <a:t>Ведомость использования дополнительных бланков ответов № 2</a:t>
            </a:r>
            <a:r>
              <a:rPr lang="ru-RU" sz="1800" dirty="0">
                <a:solidFill>
                  <a:schemeClr val="tx1"/>
                </a:solidFill>
              </a:rPr>
              <a:t>».  </a:t>
            </a:r>
            <a:r>
              <a:rPr lang="ru-RU" sz="1800" b="1" dirty="0">
                <a:solidFill>
                  <a:schemeClr val="tx1"/>
                </a:solidFill>
              </a:rPr>
              <a:t>        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800" dirty="0" smtClean="0">
                <a:solidFill>
                  <a:schemeClr val="tx1"/>
                </a:solidFill>
              </a:rPr>
              <a:t>Если дополнительный бланк ответов № 2 не выдавался, то поле «Дополнительный бланк ответов № 2» остается пустым.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14574" y="188640"/>
            <a:ext cx="8523287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9pPr>
          </a:lstStyle>
          <a:p>
            <a:pPr eaLnBrk="1" hangingPunct="1">
              <a:defRPr/>
            </a:pPr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</a:rPr>
              <a:t>Дополнительный бланк ответов №2 (ОГЭ)</a:t>
            </a:r>
          </a:p>
          <a:p>
            <a:pPr eaLnBrk="1" hangingPunct="1">
              <a:defRPr/>
            </a:pPr>
            <a:r>
              <a:rPr lang="ru-RU" sz="2800" b="1" i="1" dirty="0" smtClean="0">
                <a:solidFill>
                  <a:srgbClr val="C00000"/>
                </a:solidFill>
                <a:latin typeface="Cambria" pitchFamily="18" charset="0"/>
              </a:rPr>
              <a:t>(односторонний)  </a:t>
            </a:r>
          </a:p>
        </p:txBody>
      </p:sp>
    </p:spTree>
    <p:extLst>
      <p:ext uri="{BB962C8B-B14F-4D97-AF65-F5344CB8AC3E}">
        <p14:creationId xmlns:p14="http://schemas.microsoft.com/office/powerpoint/2010/main" val="385889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ДНЕПРОВСКАЯ_ДОКУМЕ6НТЫ_\Документы ГИА\ПОДГОТОВКА СПЕЦИАЛИСТОВ\СПЕЦИАЛИСТЫ\БЛАНКИ_ГИА-9\бланки ОГЭ-2021jpg\Бланки ОГЭ полный комплект чб 2021 версия 1.10_образец_page-0003 — копи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392488" cy="6515349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3028" y="1628799"/>
            <a:ext cx="394495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0" dirty="0" smtClean="0">
                <a:solidFill>
                  <a:schemeClr val="tx1"/>
                </a:solidFill>
              </a:rPr>
              <a:t>Z</a:t>
            </a:r>
            <a:endParaRPr lang="ru-RU" sz="30000" dirty="0">
              <a:solidFill>
                <a:schemeClr val="tx1"/>
              </a:solidFill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4932040" y="1988840"/>
            <a:ext cx="3620434" cy="2361398"/>
          </a:xfrm>
          <a:prstGeom prst="rect">
            <a:avLst/>
          </a:prstGeom>
          <a:solidFill>
            <a:srgbClr val="D8E7F8"/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3"/>
              </a:srgbClr>
            </a:outerShdw>
          </a:effectLst>
        </p:spPr>
        <p:txBody>
          <a:bodyPr wrap="square" lIns="90000" tIns="72000" rIns="90000" bIns="720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>
              <a:defRPr/>
            </a:pP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Организатор 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 </a:t>
            </a:r>
            <a:r>
              <a:rPr lang="ru-RU" sz="24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аудитории</a:t>
            </a:r>
            <a:r>
              <a:rPr lang="ru-RU" sz="2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ставит 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знак прочерк  («</a:t>
            </a:r>
            <a:r>
              <a:rPr lang="en-US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Z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») </a:t>
            </a:r>
            <a:r>
              <a:rPr lang="ru-RU" sz="2400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</a:t>
            </a:r>
            <a:endParaRPr lang="ru-RU" sz="2400" i="1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eaLnBrk="1" hangingPunct="1">
              <a:defRPr/>
            </a:pP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после завершения </a:t>
            </a:r>
          </a:p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ВСЕЙ работы 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участника экзамена.</a:t>
            </a:r>
          </a:p>
        </p:txBody>
      </p:sp>
    </p:spTree>
    <p:extLst>
      <p:ext uri="{BB962C8B-B14F-4D97-AF65-F5344CB8AC3E}">
        <p14:creationId xmlns:p14="http://schemas.microsoft.com/office/powerpoint/2010/main" val="65240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110" y="1118886"/>
            <a:ext cx="8497514" cy="1872208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1" name="Овал 20"/>
          <p:cNvSpPr/>
          <p:nvPr/>
        </p:nvSpPr>
        <p:spPr bwMode="auto">
          <a:xfrm>
            <a:off x="4659629" y="1448780"/>
            <a:ext cx="1785192" cy="1368152"/>
          </a:xfrm>
          <a:prstGeom prst="ellipse">
            <a:avLst/>
          </a:prstGeom>
          <a:noFill/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517113" y="3356992"/>
            <a:ext cx="8019508" cy="316532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indent="534988" algn="just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</a:rPr>
              <a:t>Если  участник экзамена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C3300"/>
                </a:solidFill>
                <a:latin typeface="Cambria" pitchFamily="18" charset="0"/>
              </a:rPr>
              <a:t>осуществлял замену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CC3300"/>
                </a:solidFill>
                <a:latin typeface="Cambria" pitchFamily="18" charset="0"/>
              </a:rPr>
              <a:t> </a:t>
            </a:r>
            <a:r>
              <a:rPr kumimoji="0" lang="ru-RU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</a:rPr>
              <a:t>ошибочных ответов, ответственный организатор должен посчитать количество замен и в поле </a:t>
            </a:r>
            <a:r>
              <a:rPr kumimoji="0" lang="ru-RU" sz="20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«</a:t>
            </a:r>
            <a:r>
              <a:rPr kumimoji="0" lang="ru-RU" sz="20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latin typeface="Cambria" pitchFamily="18" charset="0"/>
              </a:rPr>
              <a:t>Количество заполненных полей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Cambria" pitchFamily="18" charset="0"/>
              </a:rPr>
              <a:t>  «Замена ошибочных ответов»»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</a:rPr>
              <a:t>проставить соответствующее цифровое значение, а также поставить подпись в специально отведенном месте.</a:t>
            </a:r>
          </a:p>
          <a:p>
            <a:pPr indent="534988" algn="just"/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Если участник экзамена </a:t>
            </a:r>
            <a:r>
              <a:rPr lang="ru-RU" sz="2000" b="1" dirty="0" smtClean="0">
                <a:solidFill>
                  <a:srgbClr val="CC3300"/>
                </a:solidFill>
                <a:latin typeface="Cambria" pitchFamily="18" charset="0"/>
              </a:rPr>
              <a:t>НЕ использовал 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поле «Замена ошибочных ответов», то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ответственный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организатор в поле «Количество заполненных полей «Замена ошибочных ответов»» ставит «</a:t>
            </a:r>
            <a:r>
              <a:rPr lang="ru-RU" sz="2000" dirty="0" smtClean="0">
                <a:solidFill>
                  <a:schemeClr val="tx1"/>
                </a:solidFill>
                <a:latin typeface="Arial Narrow" pitchFamily="34" charset="0"/>
              </a:rPr>
              <a:t>Х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» и подпись в специально отведенном месте.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647754" y="1196752"/>
            <a:ext cx="3998830" cy="576064"/>
          </a:xfrm>
          <a:prstGeom prst="rect">
            <a:avLst/>
          </a:prstGeom>
          <a:noFill/>
          <a:ln w="476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97376" y="188640"/>
            <a:ext cx="8523287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9pPr>
          </a:lstStyle>
          <a:p>
            <a:pPr eaLnBrk="1" hangingPunct="1">
              <a:defRPr/>
            </a:pPr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</a:rPr>
              <a:t>Поле «Замена ошибочных ответов»</a:t>
            </a:r>
          </a:p>
        </p:txBody>
      </p:sp>
    </p:spTree>
    <p:extLst>
      <p:ext uri="{BB962C8B-B14F-4D97-AF65-F5344CB8AC3E}">
        <p14:creationId xmlns:p14="http://schemas.microsoft.com/office/powerpoint/2010/main" val="128040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75878" y="1628800"/>
            <a:ext cx="8321008" cy="1728192"/>
            <a:chOff x="275878" y="2071678"/>
            <a:chExt cx="8321008" cy="172819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5878" y="2071678"/>
              <a:ext cx="8321008" cy="1728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sp>
          <p:nvSpPr>
            <p:cNvPr id="12" name="Прямоугольник 11"/>
            <p:cNvSpPr/>
            <p:nvPr/>
          </p:nvSpPr>
          <p:spPr bwMode="auto">
            <a:xfrm>
              <a:off x="4459903" y="2179690"/>
              <a:ext cx="4000528" cy="1512168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tabLst/>
              </a:pPr>
              <a:endParaRPr kumimoji="0" lang="ru-RU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519038" y="3789040"/>
            <a:ext cx="7834687" cy="23042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indent="534988" algn="just"/>
            <a:r>
              <a:rPr lang="ru-RU" sz="2400" dirty="0" smtClean="0">
                <a:solidFill>
                  <a:schemeClr val="tx1"/>
                </a:solidFill>
              </a:rPr>
              <a:t>Отметка организатора об удалении с экзамена в связи с нарушением порядка проведения ОГЭ или о досрочном завершении экзамена по объективным причинам заверяется подписью организатора в специально отведенном для этого поле «Подпись ответственного организатора»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97376" y="235224"/>
            <a:ext cx="8523287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9pPr>
          </a:lstStyle>
          <a:p>
            <a:pPr eaLnBrk="1" hangingPunct="1">
              <a:defRPr/>
            </a:pPr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</a:rPr>
              <a:t>Отметки  об  удалении и досрочном  завершении экзамена</a:t>
            </a:r>
          </a:p>
        </p:txBody>
      </p:sp>
    </p:spTree>
    <p:extLst>
      <p:ext uri="{BB962C8B-B14F-4D97-AF65-F5344CB8AC3E}">
        <p14:creationId xmlns:p14="http://schemas.microsoft.com/office/powerpoint/2010/main" val="37520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780928" y="116632"/>
            <a:ext cx="316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2898576" y="4495556"/>
            <a:ext cx="228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ru-RU" sz="1800" dirty="0">
              <a:solidFill>
                <a:prstClr val="black"/>
              </a:solidFill>
            </a:endParaRPr>
          </a:p>
        </p:txBody>
      </p:sp>
      <p:pic>
        <p:nvPicPr>
          <p:cNvPr id="17" name="Picture 2" descr="C:\ДНЕПРОВСКАЯ_ДОКУМЕ6НТЫ_\Документы ГИА\ПОДГОТОВКА СПЕЦИАЛИСТОВ\СПЕЦИАЛИСТЫ\4_организаторы_ППЭ\!!! Подготовка организаторов ППЭ_готово\ГВЭ_письменная форма\Рисунок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4" y="684291"/>
            <a:ext cx="8996363" cy="61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97376" y="0"/>
            <a:ext cx="8523287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9pPr>
          </a:lstStyle>
          <a:p>
            <a:pPr eaLnBrk="1" hangingPunct="1">
              <a:defRPr/>
            </a:pPr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</a:rPr>
              <a:t>Экзаменационные материалы  ГВЭ </a:t>
            </a:r>
          </a:p>
        </p:txBody>
      </p:sp>
    </p:spTree>
    <p:extLst>
      <p:ext uri="{BB962C8B-B14F-4D97-AF65-F5344CB8AC3E}">
        <p14:creationId xmlns:p14="http://schemas.microsoft.com/office/powerpoint/2010/main" val="22454758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244286" y="834864"/>
            <a:ext cx="231370" cy="217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267744" y="2710906"/>
            <a:ext cx="288032" cy="291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5" descr="C:\ДНЕПРОВСКАЯ_ДОКУМЕ6НТЫ_\Документы ГИА\ПОДГОТОВКА СПЕЦИАЛИСТОВ\СПЕЦИАЛИСТЫ\4_организаторы_ППЭ\!!! Подготовка организаторов ППЭ_готово\ГВЭ_письменная форма\Рисунок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61615"/>
            <a:ext cx="8723313" cy="677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03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ДНЕПРОВСКАЯ_ДОКУМЕ6НТЫ_\Документы ГИА\ПОДГОТОВКА СПЕЦИАЛИСТОВ\СПЕЦИАЛИСТЫ\4_организаторы_ППЭ\!!! Подготовка организаторов ППЭ_готово\ГВЭ_письменная форма\Рисунок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52388"/>
            <a:ext cx="8667750" cy="675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9764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73246" y="324259"/>
            <a:ext cx="3722688" cy="10071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3"/>
              </a:srgbClr>
            </a:outerShdw>
          </a:effectLst>
        </p:spPr>
        <p:txBody>
          <a:bodyPr wrap="square" lIns="90000" tIns="72000" rIns="90000" bIns="720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eaLnBrk="1" hangingPunct="1">
              <a:defRPr/>
            </a:pPr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</a:rPr>
              <a:t>Бланк ответов</a:t>
            </a:r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 (ГВЭ) </a:t>
            </a:r>
            <a:endParaRPr lang="ru-RU" sz="28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60032" y="908720"/>
            <a:ext cx="288032" cy="1474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292080" y="920535"/>
            <a:ext cx="360040" cy="2068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 descr="C:\ДНЕПРОВСКАЯ_ДОКУМЕ6НТЫ_\Документы ГИА\ПОДГОТОВКА СПЕЦИАЛИСТОВ\СПЕЦИАЛИСТЫ\БЛАНКИ_ГИА-9\Бланки-ГВЭ-ГИА9-2021-версия-1-ЧБ_автоматизированное-заполнение.jpeg\b3f2038040ad4a87d0242c40257098b1BU1S8VMdzA0EhduI-1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508" y="168767"/>
            <a:ext cx="4536504" cy="6415286"/>
          </a:xfrm>
          <a:prstGeom prst="rect">
            <a:avLst/>
          </a:prstGeom>
          <a:noFill/>
          <a:ln w="127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330349" y="2564904"/>
            <a:ext cx="3816422" cy="2361398"/>
          </a:xfrm>
          <a:prstGeom prst="rect">
            <a:avLst/>
          </a:prstGeom>
          <a:solidFill>
            <a:srgbClr val="F3F7FB"/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3"/>
              </a:srgbClr>
            </a:outerShdw>
          </a:effectLst>
        </p:spPr>
        <p:txBody>
          <a:bodyPr wrap="square" lIns="90000" tIns="72000" rIns="90000" bIns="720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r>
              <a:rPr lang="ru-RU" sz="2400" dirty="0" smtClean="0">
                <a:solidFill>
                  <a:schemeClr val="tx1"/>
                </a:solidFill>
              </a:rPr>
              <a:t>Участникам </a:t>
            </a:r>
            <a:r>
              <a:rPr lang="ru-RU" sz="2400" dirty="0">
                <a:solidFill>
                  <a:schemeClr val="tx1"/>
                </a:solidFill>
              </a:rPr>
              <a:t>экзамена разрешается </a:t>
            </a:r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b="1" u="sng" dirty="0" smtClean="0">
                <a:solidFill>
                  <a:schemeClr val="tx1"/>
                </a:solidFill>
              </a:rPr>
              <a:t>делать </a:t>
            </a:r>
            <a:r>
              <a:rPr lang="ru-RU" sz="2400" b="1" u="sng" dirty="0">
                <a:solidFill>
                  <a:schemeClr val="tx1"/>
                </a:solidFill>
              </a:rPr>
              <a:t>пометки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endParaRPr lang="ru-RU" sz="2400" b="1" dirty="0" smtClean="0">
              <a:solidFill>
                <a:schemeClr val="tx1"/>
              </a:solidFill>
            </a:endParaRP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в </a:t>
            </a:r>
            <a:r>
              <a:rPr lang="ru-RU" sz="2400" b="1" i="1" dirty="0">
                <a:solidFill>
                  <a:schemeClr val="tx1"/>
                </a:solidFill>
              </a:rPr>
              <a:t>текстах, темах, заданиях, билетах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для </a:t>
            </a:r>
            <a:r>
              <a:rPr lang="ru-RU" sz="2400" dirty="0">
                <a:solidFill>
                  <a:schemeClr val="tx1"/>
                </a:solidFill>
              </a:rPr>
              <a:t>проведения ГВЭ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4652949" y="2060848"/>
            <a:ext cx="3816422" cy="1438068"/>
          </a:xfrm>
          <a:prstGeom prst="rect">
            <a:avLst/>
          </a:prstGeom>
          <a:solidFill>
            <a:srgbClr val="F3F7FB"/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3"/>
              </a:srgbClr>
            </a:outerShdw>
          </a:effectLst>
        </p:spPr>
        <p:txBody>
          <a:bodyPr wrap="square" lIns="90000" tIns="72000" rIns="90000" bIns="720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pitchFamily="49" charset="-128"/>
              </a:defRPr>
            </a:lvl9pPr>
          </a:lstStyle>
          <a:p>
            <a:pPr algn="l"/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Ответы и </a:t>
            </a:r>
            <a:r>
              <a:rPr lang="ru-RU" sz="2400" dirty="0" smtClean="0">
                <a:solidFill>
                  <a:schemeClr val="tx1"/>
                </a:solidFill>
              </a:rPr>
              <a:t>решение заданий 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участники </a:t>
            </a:r>
            <a:r>
              <a:rPr lang="ru-RU" sz="2400" dirty="0">
                <a:solidFill>
                  <a:schemeClr val="tx1"/>
                </a:solidFill>
              </a:rPr>
              <a:t>ГВЭ записывают в бланки ответов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  <a:p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3183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ДНЕПРОВСКАЯ_ДОКУМЕ6НТЫ_\Документы ГИА\ПОДГОТОВКА СПЕЦИАЛИСТОВ\СПЕЦИАЛИСТЫ\организаторыППЭ\eed5a99de4cf596628b60cc70a3586cd_b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64" y="20701"/>
            <a:ext cx="1098809" cy="1234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2"/>
          <p:cNvSpPr txBox="1">
            <a:spLocks noChangeArrowheads="1"/>
          </p:cNvSpPr>
          <p:nvPr/>
        </p:nvSpPr>
        <p:spPr>
          <a:xfrm>
            <a:off x="1259632" y="1916833"/>
            <a:ext cx="6946276" cy="2592288"/>
          </a:xfrm>
          <a:prstGeom prst="rect">
            <a:avLst/>
          </a:prstGeom>
          <a:ln w="12700">
            <a:solidFill>
              <a:srgbClr val="0070C0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r>
              <a:rPr lang="ru-RU" sz="2000" dirty="0" smtClean="0"/>
              <a:t> </a:t>
            </a:r>
            <a:r>
              <a:rPr lang="ru-RU" b="1" dirty="0" smtClean="0"/>
              <a:t>В случае порчи обучающимся бланков ответов,  индивидуальный комплект участнику ГИА-9 заменяется </a:t>
            </a:r>
            <a:r>
              <a:rPr lang="ru-RU" b="1" dirty="0" smtClean="0">
                <a:solidFill>
                  <a:srgbClr val="C00000"/>
                </a:solidFill>
              </a:rPr>
              <a:t>ПОЛНОСТЬЮ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Font typeface="Wingdings"/>
              <a:buNone/>
            </a:pPr>
            <a:r>
              <a:rPr lang="ru-RU" b="1" dirty="0" smtClean="0"/>
              <a:t>Факт замены ИК следует зафиксировать в протоколе по форме ППЭ-05-02.</a:t>
            </a:r>
            <a:endParaRPr lang="ru-RU" b="1" dirty="0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494191" y="519162"/>
            <a:ext cx="8437562" cy="72173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144000" rIns="90000" bIns="144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Нестандартная  ситуация </a:t>
            </a:r>
          </a:p>
        </p:txBody>
      </p:sp>
    </p:spTree>
    <p:extLst>
      <p:ext uri="{BB962C8B-B14F-4D97-AF65-F5344CB8AC3E}">
        <p14:creationId xmlns:p14="http://schemas.microsoft.com/office/powerpoint/2010/main" val="414548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6" name="Text Box 4"/>
          <p:cNvSpPr txBox="1">
            <a:spLocks noChangeArrowheads="1"/>
          </p:cNvSpPr>
          <p:nvPr/>
        </p:nvSpPr>
        <p:spPr bwMode="auto">
          <a:xfrm>
            <a:off x="358683" y="404664"/>
            <a:ext cx="8437563" cy="1152587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144000" rIns="90000" bIns="144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800" b="1" i="1" dirty="0" smtClean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Организаторы </a:t>
            </a:r>
            <a:r>
              <a:rPr lang="ru-RU" sz="2800" b="1" i="1" dirty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в аудитории </a:t>
            </a:r>
            <a:endParaRPr lang="ru-RU" sz="2800" b="1" i="1" dirty="0" smtClean="0">
              <a:solidFill>
                <a:srgbClr val="C00000"/>
              </a:solidFill>
              <a:latin typeface="Cambria" pitchFamily="18" charset="0"/>
              <a:cs typeface="Times New Roman" pitchFamily="18" charset="0"/>
            </a:endParaRPr>
          </a:p>
          <a:p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на этапе проведения экзамена должны:</a:t>
            </a:r>
            <a:endParaRPr lang="ru-RU" sz="2800" b="1" i="1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381957" name="Text Box 5"/>
          <p:cNvSpPr txBox="1">
            <a:spLocks noChangeArrowheads="1"/>
          </p:cNvSpPr>
          <p:nvPr/>
        </p:nvSpPr>
        <p:spPr bwMode="auto">
          <a:xfrm>
            <a:off x="251520" y="1580293"/>
            <a:ext cx="8437563" cy="52656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/>
          <a:extLst/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457200" indent="-457200" algn="l">
              <a:buClrTx/>
              <a:buSzPct val="89000"/>
              <a:buFont typeface="Wingdings" pitchFamily="2" charset="2"/>
              <a:buChar char="ü"/>
            </a:pPr>
            <a:r>
              <a:rPr lang="ru-RU" sz="2200" b="1" i="1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Следить </a:t>
            </a:r>
            <a:r>
              <a:rPr lang="ru-RU" sz="2200" b="1" i="1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за порядком</a:t>
            </a:r>
            <a:r>
              <a:rPr lang="ru-RU" sz="2200" i="1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в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аудитории; </a:t>
            </a:r>
          </a:p>
          <a:p>
            <a:pPr marL="285750" indent="-285750" algn="l">
              <a:buClrTx/>
              <a:buSzPct val="89000"/>
              <a:buFont typeface="Wingdings" pitchFamily="2" charset="2"/>
              <a:buChar char="ü"/>
            </a:pPr>
            <a:endParaRPr lang="ru-RU" sz="2200" dirty="0" smtClean="0">
              <a:solidFill>
                <a:schemeClr val="tx1"/>
              </a:solidFill>
              <a:latin typeface="Cambria" pitchFamily="18" charset="0"/>
              <a:cs typeface="Times New Roman" pitchFamily="18" charset="0"/>
            </a:endParaRPr>
          </a:p>
          <a:p>
            <a:pPr marL="457200" indent="-457200" algn="l">
              <a:buClrTx/>
              <a:buSzPct val="89000"/>
              <a:buFont typeface="Wingdings" pitchFamily="2" charset="2"/>
              <a:buChar char="ü"/>
            </a:pPr>
            <a:r>
              <a:rPr lang="ru-RU" sz="2200" b="1" i="1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Организовывать </a:t>
            </a:r>
            <a:r>
              <a:rPr lang="ru-RU" sz="2200" b="1" i="1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сопровождение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участника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ГИА- 9 в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случае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его выхода из аудитории;</a:t>
            </a:r>
          </a:p>
          <a:p>
            <a:pPr marL="285750" indent="-285750" algn="l">
              <a:buClrTx/>
              <a:buSzPct val="89000"/>
              <a:buFont typeface="Wingdings" pitchFamily="2" charset="2"/>
              <a:buChar char="ü"/>
            </a:pPr>
            <a:endParaRPr lang="ru-RU" sz="2200" dirty="0" smtClean="0">
              <a:solidFill>
                <a:schemeClr val="tx1"/>
              </a:solidFill>
              <a:latin typeface="Cambria" pitchFamily="18" charset="0"/>
              <a:cs typeface="Times New Roman" pitchFamily="18" charset="0"/>
            </a:endParaRPr>
          </a:p>
          <a:p>
            <a:pPr marL="457200" indent="-457200" algn="l">
              <a:buClrTx/>
              <a:buSzPct val="89000"/>
              <a:buFont typeface="Wingdings" pitchFamily="2" charset="2"/>
              <a:buChar char="ü"/>
            </a:pPr>
            <a:r>
              <a:rPr lang="ru-RU" sz="2200" b="1" i="1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Проверять</a:t>
            </a:r>
            <a:r>
              <a:rPr lang="ru-RU" sz="2200" i="1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комплектность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оставленных на 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столе ЭМ при выходе участника ГИА-9 из аудитории;</a:t>
            </a:r>
          </a:p>
          <a:p>
            <a:pPr marL="457200" indent="-457200" algn="just">
              <a:buClrTx/>
              <a:buSzPct val="91000"/>
              <a:buFont typeface="Wingdings" pitchFamily="2" charset="2"/>
              <a:buChar char="ü"/>
            </a:pPr>
            <a:r>
              <a:rPr lang="ru-RU" sz="22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Следить за состоянием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участников ГИА-9, </a:t>
            </a:r>
            <a:r>
              <a:rPr lang="ru-RU" sz="2200" dirty="0">
                <a:latin typeface="Cambria" pitchFamily="18" charset="0"/>
                <a:ea typeface="Cambria" pitchFamily="18" charset="0"/>
              </a:rPr>
              <a:t>при ухудшении самочувствия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ответственный организатор должен пригласить организатора вне аудитории, который сопроводит такого участника ГИА-9 </a:t>
            </a:r>
            <a:r>
              <a:rPr lang="ru-RU" sz="2200" dirty="0">
                <a:latin typeface="Cambria" pitchFamily="18" charset="0"/>
                <a:ea typeface="Cambria" pitchFamily="18" charset="0"/>
              </a:rPr>
              <a:t>в медицинский пункт;</a:t>
            </a:r>
            <a:endParaRPr lang="ru-RU" sz="2200" dirty="0">
              <a:solidFill>
                <a:schemeClr val="tx1"/>
              </a:solidFill>
              <a:latin typeface="Cambria" pitchFamily="18" charset="0"/>
              <a:ea typeface="Cambria" pitchFamily="18" charset="0"/>
              <a:cs typeface="Times New Roman" pitchFamily="18" charset="0"/>
            </a:endParaRPr>
          </a:p>
          <a:p>
            <a:pPr marL="171450" indent="-171450" algn="l">
              <a:buClrTx/>
              <a:buSzPct val="91000"/>
              <a:buFont typeface="Wingdings" pitchFamily="2" charset="2"/>
              <a:buChar char="ü"/>
            </a:pPr>
            <a:endParaRPr lang="ru-RU" sz="2200" dirty="0">
              <a:solidFill>
                <a:schemeClr val="tx1"/>
              </a:solidFill>
              <a:latin typeface="Cambria" pitchFamily="18" charset="0"/>
              <a:cs typeface="Times New Roman" pitchFamily="18" charset="0"/>
            </a:endParaRPr>
          </a:p>
          <a:p>
            <a:pPr marL="457200" indent="-457200" algn="l">
              <a:buClrTx/>
              <a:buSzPct val="91000"/>
              <a:buFont typeface="Wingdings" pitchFamily="2" charset="2"/>
              <a:buChar char="ü"/>
            </a:pPr>
            <a:r>
              <a:rPr lang="ru-RU" sz="2200" b="1" i="1" dirty="0">
                <a:solidFill>
                  <a:schemeClr val="tx1"/>
                </a:solidFill>
                <a:latin typeface="Cambria" pitchFamily="18" charset="0"/>
              </a:rPr>
              <a:t>Выдавать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</a:rPr>
              <a:t> по просьбе участника ГИА-9 </a:t>
            </a:r>
            <a:r>
              <a:rPr lang="ru-RU" sz="2200" b="1" dirty="0">
                <a:solidFill>
                  <a:schemeClr val="tx1"/>
                </a:solidFill>
                <a:latin typeface="Cambria" pitchFamily="18" charset="0"/>
              </a:rPr>
              <a:t>дополнительные бланки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</a:rPr>
              <a:t> ответов;</a:t>
            </a:r>
          </a:p>
          <a:p>
            <a:pPr marL="457200" indent="-457200" algn="l">
              <a:buClrTx/>
              <a:buSzPct val="89000"/>
              <a:buFont typeface="Wingdings" pitchFamily="2" charset="2"/>
              <a:buChar char="ü"/>
            </a:pPr>
            <a:endParaRPr lang="ru-RU" sz="2000" dirty="0" smtClean="0">
              <a:solidFill>
                <a:schemeClr val="tx1"/>
              </a:solidFill>
              <a:latin typeface="Cambri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0378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4" name="Text Box 4"/>
          <p:cNvSpPr txBox="1">
            <a:spLocks noChangeArrowheads="1"/>
          </p:cNvSpPr>
          <p:nvPr/>
        </p:nvSpPr>
        <p:spPr bwMode="auto">
          <a:xfrm>
            <a:off x="274510" y="260647"/>
            <a:ext cx="8437563" cy="1152329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144000" rIns="90000" bIns="144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На этапе проведения </a:t>
            </a:r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экзамена</a:t>
            </a:r>
          </a:p>
          <a:p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организаторы</a:t>
            </a:r>
            <a:r>
              <a:rPr lang="ru-RU" sz="2800" b="1" i="1" dirty="0">
                <a:solidFill>
                  <a:schemeClr val="accent6">
                    <a:lumMod val="75000"/>
                  </a:schemeClr>
                </a:solidFill>
                <a:latin typeface="Cambria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в аудитории </a:t>
            </a:r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должны:</a:t>
            </a:r>
          </a:p>
        </p:txBody>
      </p:sp>
      <p:sp>
        <p:nvSpPr>
          <p:cNvPr id="384005" name="Text Box 5"/>
          <p:cNvSpPr txBox="1">
            <a:spLocks noChangeArrowheads="1"/>
          </p:cNvSpPr>
          <p:nvPr/>
        </p:nvSpPr>
        <p:spPr bwMode="auto">
          <a:xfrm>
            <a:off x="284411" y="1628800"/>
            <a:ext cx="8352631" cy="20339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360">
            <a:solidFill>
              <a:srgbClr val="0070C0"/>
            </a:solidFill>
            <a:miter lim="800000"/>
            <a:headEnd/>
            <a:tailEnd/>
          </a:ln>
          <a:effectLst/>
          <a:extLst/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457200" indent="-457200" algn="l">
              <a:buClrTx/>
              <a:buSzPct val="91000"/>
              <a:buFont typeface="Wingdings" pitchFamily="2" charset="2"/>
              <a:buChar char="ü"/>
            </a:pPr>
            <a:r>
              <a:rPr lang="ru-RU" sz="2200" b="1" i="1" dirty="0" smtClean="0">
                <a:solidFill>
                  <a:schemeClr val="tx1"/>
                </a:solidFill>
                <a:latin typeface="Cambria" pitchFamily="18" charset="0"/>
              </a:rPr>
              <a:t>Участвовать в процедуре </a:t>
            </a:r>
            <a:r>
              <a:rPr lang="ru-RU" sz="2200" b="1" i="1" dirty="0">
                <a:solidFill>
                  <a:schemeClr val="tx1"/>
                </a:solidFill>
                <a:latin typeface="Cambria" pitchFamily="18" charset="0"/>
              </a:rPr>
              <a:t>удаления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</a:rPr>
              <a:t>обучающегося из ППЭ при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</a:rPr>
              <a:t>нарушении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</a:rPr>
              <a:t>им 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</a:rPr>
              <a:t>установленного порядка проведения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</a:rPr>
              <a:t>экзамена;</a:t>
            </a:r>
          </a:p>
          <a:p>
            <a:pPr marL="171450" indent="-171450" algn="l">
              <a:buClrTx/>
              <a:buSzPct val="91000"/>
              <a:buFont typeface="Wingdings" pitchFamily="2" charset="2"/>
              <a:buChar char="ü"/>
            </a:pPr>
            <a:endParaRPr lang="ru-RU" sz="8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457200" indent="-457200" algn="l">
              <a:buClrTx/>
              <a:buSzPct val="91000"/>
              <a:buFont typeface="Wingdings" pitchFamily="2" charset="2"/>
              <a:buChar char="ü"/>
            </a:pPr>
            <a:r>
              <a:rPr lang="ru-RU" sz="2200" b="1" i="1" dirty="0" smtClean="0">
                <a:solidFill>
                  <a:schemeClr val="tx1"/>
                </a:solidFill>
                <a:latin typeface="Cambria" pitchFamily="18" charset="0"/>
              </a:rPr>
              <a:t>Участвовать </a:t>
            </a:r>
            <a:r>
              <a:rPr lang="ru-RU" sz="2200" i="1" dirty="0" smtClean="0">
                <a:solidFill>
                  <a:schemeClr val="tx1"/>
                </a:solidFill>
                <a:latin typeface="Cambria" pitchFamily="18" charset="0"/>
              </a:rPr>
              <a:t>в  </a:t>
            </a:r>
            <a:r>
              <a:rPr lang="ru-RU" sz="2200" b="1" i="1" dirty="0" smtClean="0">
                <a:solidFill>
                  <a:schemeClr val="tx1"/>
                </a:solidFill>
                <a:latin typeface="Cambria" pitchFamily="18" charset="0"/>
              </a:rPr>
              <a:t>процедуре </a:t>
            </a:r>
            <a:r>
              <a:rPr lang="ru-RU" sz="2200" b="1" i="1" dirty="0">
                <a:solidFill>
                  <a:schemeClr val="tx1"/>
                </a:solidFill>
                <a:latin typeface="Cambria" pitchFamily="18" charset="0"/>
              </a:rPr>
              <a:t>досрочного завершения</a:t>
            </a:r>
            <a:r>
              <a:rPr lang="ru-RU" sz="2200" i="1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</a:rPr>
              <a:t>экзамена по объективным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</a:rPr>
              <a:t>причинам.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84411" y="3662791"/>
            <a:ext cx="8437563" cy="1029476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144000" rIns="90000" bIns="144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Выход </a:t>
            </a:r>
            <a:r>
              <a:rPr lang="ru-RU" sz="2400" b="1" i="1" dirty="0" smtClean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организатора</a:t>
            </a:r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из аудитории</a:t>
            </a:r>
          </a:p>
          <a:p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во время экзамена</a:t>
            </a:r>
            <a:endParaRPr lang="ru-RU" sz="2400" b="1" i="1" dirty="0" smtClean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96176" y="4675269"/>
            <a:ext cx="8340866" cy="20801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/>
          <a:extLst/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457200" indent="-457200" algn="just">
              <a:buClrTx/>
              <a:buFont typeface="+mj-lt"/>
              <a:buAutoNum type="arabicParenR"/>
            </a:pPr>
            <a:r>
              <a:rPr lang="ru-RU" sz="2200" b="1" i="1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В аудитории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во время экзамена обязательно должны находиться не менее двух организаторов. </a:t>
            </a:r>
            <a:endParaRPr lang="ru-RU" sz="2200" dirty="0" smtClean="0">
              <a:solidFill>
                <a:schemeClr val="tx1"/>
              </a:solidFill>
              <a:latin typeface="Cambria" pitchFamily="18" charset="0"/>
              <a:cs typeface="Times New Roman" pitchFamily="18" charset="0"/>
            </a:endParaRPr>
          </a:p>
          <a:p>
            <a:pPr marL="457200" indent="-457200" algn="just">
              <a:buClrTx/>
              <a:buFont typeface="+mj-lt"/>
              <a:buAutoNum type="arabicParenR"/>
            </a:pPr>
            <a:endParaRPr lang="ru-RU" sz="11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457200" indent="-457200" algn="just">
              <a:buClrTx/>
              <a:buFont typeface="+mj-lt"/>
              <a:buAutoNum type="arabicParenR"/>
            </a:pPr>
            <a:r>
              <a:rPr lang="ru-RU" sz="22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 </a:t>
            </a:r>
            <a:r>
              <a:rPr lang="ru-RU" sz="22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случае если </a:t>
            </a:r>
            <a:r>
              <a:rPr lang="ru-RU" sz="22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один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из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организаторов должен </a:t>
            </a:r>
            <a:r>
              <a:rPr lang="ru-RU" sz="22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покинуть аудиторию по уважительной причине, взамен вышедшего приглашается один из внеаудиторных организаторов. </a:t>
            </a:r>
            <a:endParaRPr lang="ru-RU" sz="22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6745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91076" y="11547"/>
            <a:ext cx="8437563" cy="1029476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144000" rIns="90000" bIns="144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Выход </a:t>
            </a:r>
            <a:r>
              <a:rPr lang="ru-RU" sz="2400" b="1" i="1" dirty="0" smtClean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участника ГИА-9 </a:t>
            </a:r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из аудитории </a:t>
            </a:r>
          </a:p>
          <a:p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во время экзамена</a:t>
            </a:r>
            <a:endParaRPr lang="ru-RU" sz="2400" b="1" i="1" dirty="0" smtClean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1041023"/>
            <a:ext cx="8624258" cy="5632311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arenR"/>
            </a:pP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Если </a:t>
            </a:r>
            <a:r>
              <a:rPr lang="ru-RU" sz="2000" b="1" i="1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в</a:t>
            </a:r>
            <a:r>
              <a:rPr lang="ru-RU" sz="20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 </a:t>
            </a: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время экзамена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участнику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ГИА необходимо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выйти из аудитории </a:t>
            </a:r>
            <a:r>
              <a:rPr lang="ru-RU" sz="2000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(в туалет</a:t>
            </a:r>
            <a:r>
              <a:rPr lang="ru-RU" sz="2000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,  </a:t>
            </a:r>
            <a:r>
              <a:rPr lang="ru-RU" sz="2000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 </a:t>
            </a:r>
            <a:r>
              <a:rPr lang="ru-RU" sz="2000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медицинский кабинет), 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то это возможно только в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сопровождении одного из организаторов вне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аудитории.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ru-RU" sz="20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При </a:t>
            </a: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выходе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из аудитории участники экзамена оставляют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экзаменационные материалы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 черновики на рабочем столе. 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ru-RU" sz="20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Организатор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проверяет комплектность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оставленных  материалов, о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рганизовывает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сопровождение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участника экзамена.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ru-RU" sz="20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Каждый </a:t>
            </a: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выход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участника экзамена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из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аудитории рекомендуется фиксировать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организаторам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 специальной ведомости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учета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времени отсутствия участников </a:t>
            </a:r>
            <a:endParaRPr lang="ru-RU" sz="20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экзамена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 аудитории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(ППЭ-12-04 МАШ). </a:t>
            </a:r>
          </a:p>
          <a:p>
            <a:pPr algn="just"/>
            <a:r>
              <a:rPr lang="ru-RU" sz="20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Если </a:t>
            </a: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один и тот же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участник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экзамена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выходит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несколько раз, то каждый его </a:t>
            </a:r>
            <a:endParaRPr lang="ru-RU" sz="20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выход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фиксируется в ведомости в новой </a:t>
            </a:r>
            <a:endParaRPr lang="ru-RU" sz="20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строке. </a:t>
            </a:r>
            <a:r>
              <a:rPr lang="ru-RU" sz="20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При </a:t>
            </a: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нехватке места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на одном </a:t>
            </a:r>
            <a:endParaRPr lang="ru-RU" sz="20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листе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записи продолжаются на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следующем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листе </a:t>
            </a:r>
            <a:r>
              <a:rPr lang="ru-RU" sz="2000" i="1" dirty="0">
                <a:solidFill>
                  <a:schemeClr val="tx1"/>
                </a:solidFill>
              </a:rPr>
              <a:t>(выдаётся в Штабе ППЭ по схеме</a:t>
            </a:r>
            <a:r>
              <a:rPr lang="ru-RU" sz="2000" i="1" dirty="0" smtClean="0">
                <a:solidFill>
                  <a:schemeClr val="tx1"/>
                </a:solidFill>
              </a:rPr>
              <a:t>,</a:t>
            </a:r>
          </a:p>
          <a:p>
            <a:pPr algn="just"/>
            <a:r>
              <a:rPr lang="ru-RU" sz="2000" i="1" dirty="0" smtClean="0">
                <a:solidFill>
                  <a:schemeClr val="tx1"/>
                </a:solidFill>
              </a:rPr>
              <a:t>установленной </a:t>
            </a:r>
            <a:r>
              <a:rPr lang="ru-RU" sz="2000" i="1" dirty="0">
                <a:solidFill>
                  <a:schemeClr val="tx1"/>
                </a:solidFill>
              </a:rPr>
              <a:t>руководителем ППЭ</a:t>
            </a:r>
            <a:r>
              <a:rPr lang="ru-RU" sz="2000" i="1" dirty="0" smtClean="0">
                <a:solidFill>
                  <a:schemeClr val="tx1"/>
                </a:solidFill>
              </a:rPr>
              <a:t>).</a:t>
            </a:r>
            <a:endParaRPr lang="ru-RU" sz="2000" i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861048"/>
            <a:ext cx="4331369" cy="2996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01814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2" name="Text Box 4"/>
          <p:cNvSpPr txBox="1">
            <a:spLocks noChangeArrowheads="1"/>
          </p:cNvSpPr>
          <p:nvPr/>
        </p:nvSpPr>
        <p:spPr bwMode="auto">
          <a:xfrm>
            <a:off x="351130" y="-116438"/>
            <a:ext cx="8437562" cy="1029476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144000" rIns="90000" bIns="144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400" b="1" i="1" dirty="0" smtClean="0">
                <a:solidFill>
                  <a:srgbClr val="C0000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Организаторы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ru-RU" sz="2400" b="1" i="1" dirty="0">
                <a:solidFill>
                  <a:srgbClr val="C0000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вне аудитории </a:t>
            </a:r>
            <a:endParaRPr lang="ru-RU" sz="2400" b="1" i="1" dirty="0" smtClean="0">
              <a:solidFill>
                <a:srgbClr val="C00000"/>
              </a:solidFill>
              <a:latin typeface="Cambria" pitchFamily="18" charset="0"/>
              <a:ea typeface="Cambria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на этапе проведения экзамена должны:</a:t>
            </a:r>
            <a:endParaRPr lang="ru-RU" sz="2400" b="1" i="1" dirty="0">
              <a:solidFill>
                <a:srgbClr val="002060"/>
              </a:solidFill>
              <a:latin typeface="Cambria" pitchFamily="18" charset="0"/>
              <a:ea typeface="Cambria" pitchFamily="18" charset="0"/>
              <a:cs typeface="Times New Roman" pitchFamily="18" charset="0"/>
            </a:endParaRPr>
          </a:p>
        </p:txBody>
      </p:sp>
      <p:sp>
        <p:nvSpPr>
          <p:cNvPr id="386053" name="Text Box 5"/>
          <p:cNvSpPr txBox="1">
            <a:spLocks noChangeArrowheads="1"/>
          </p:cNvSpPr>
          <p:nvPr/>
        </p:nvSpPr>
        <p:spPr bwMode="auto">
          <a:xfrm>
            <a:off x="66166" y="853691"/>
            <a:ext cx="8701025" cy="60043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/>
          <a:extLst/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457200" indent="-457200" algn="just">
              <a:buClrTx/>
              <a:buSzPct val="94000"/>
              <a:buFont typeface="Wingdings" pitchFamily="2" charset="2"/>
              <a:buChar char="ü"/>
            </a:pPr>
            <a:r>
              <a:rPr lang="ru-RU" sz="18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п</a:t>
            </a:r>
            <a:r>
              <a:rPr lang="ru-RU" sz="18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омогать 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присутствующим </a:t>
            </a:r>
            <a:r>
              <a:rPr lang="ru-RU" sz="18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в ППЭ  ориентироваться в помещениях ППЭ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;</a:t>
            </a:r>
          </a:p>
          <a:p>
            <a:pPr marL="457200" indent="-457200" algn="just">
              <a:buClrTx/>
              <a:buSzPct val="94000"/>
              <a:buFont typeface="Wingdings" pitchFamily="2" charset="2"/>
              <a:buChar char="ü"/>
            </a:pPr>
            <a:endParaRPr lang="ru-RU" sz="400" dirty="0">
              <a:solidFill>
                <a:schemeClr val="tx1"/>
              </a:solidFill>
              <a:latin typeface="Cambria" pitchFamily="18" charset="0"/>
              <a:ea typeface="Cambria" pitchFamily="18" charset="0"/>
              <a:cs typeface="Times New Roman" pitchFamily="18" charset="0"/>
            </a:endParaRPr>
          </a:p>
          <a:p>
            <a:pPr marL="457200" indent="-457200" algn="just">
              <a:buClrTx/>
              <a:buSzPct val="94000"/>
              <a:buFont typeface="Wingdings" pitchFamily="2" charset="2"/>
              <a:buChar char="ü"/>
            </a:pPr>
            <a:r>
              <a:rPr lang="ru-RU" sz="18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осуществлять </a:t>
            </a:r>
            <a:r>
              <a:rPr lang="ru-RU" sz="1800" b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контроль за перемещением </a:t>
            </a:r>
            <a:r>
              <a:rPr lang="ru-RU" sz="18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по ППЭ лиц, имеющих право присутствовать в ППЭ в день проведения экзамена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;</a:t>
            </a:r>
          </a:p>
          <a:p>
            <a:pPr marL="457200" indent="-457200" algn="just">
              <a:buClrTx/>
              <a:buSzPct val="94000"/>
              <a:buFont typeface="Wingdings" pitchFamily="2" charset="2"/>
              <a:buChar char="ü"/>
            </a:pPr>
            <a:endParaRPr lang="ru-RU" sz="400" dirty="0">
              <a:solidFill>
                <a:schemeClr val="tx1"/>
              </a:solidFill>
              <a:latin typeface="Cambria" pitchFamily="18" charset="0"/>
              <a:ea typeface="Cambria" pitchFamily="18" charset="0"/>
              <a:cs typeface="Times New Roman" pitchFamily="18" charset="0"/>
            </a:endParaRPr>
          </a:p>
          <a:p>
            <a:pPr marL="457200" lvl="0" indent="-457200" algn="just">
              <a:buClrTx/>
              <a:buSzPct val="94000"/>
              <a:buFont typeface="Wingdings" pitchFamily="2" charset="2"/>
              <a:buChar char="ü"/>
            </a:pPr>
            <a:r>
              <a:rPr lang="ru-RU" sz="18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</a:t>
            </a:r>
            <a:r>
              <a:rPr lang="ru-RU" sz="18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ледить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за соблюдением тишины и порядка в 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ППЭ;</a:t>
            </a:r>
          </a:p>
          <a:p>
            <a:pPr marL="457200" lvl="0" indent="-457200" algn="just">
              <a:buClrTx/>
              <a:buSzPct val="94000"/>
              <a:buFont typeface="Wingdings" pitchFamily="2" charset="2"/>
              <a:buChar char="ü"/>
            </a:pPr>
            <a:endParaRPr lang="ru-RU" sz="400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457200" lvl="0" indent="-457200" algn="just">
              <a:buClrTx/>
              <a:buSzPct val="94000"/>
              <a:buFont typeface="Wingdings" pitchFamily="2" charset="2"/>
              <a:buChar char="ü"/>
            </a:pPr>
            <a:r>
              <a:rPr lang="ru-RU" sz="18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</a:t>
            </a:r>
            <a:r>
              <a:rPr lang="ru-RU" sz="18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риглашать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члена ГЭК в медицинский 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кабинет, в </a:t>
            </a:r>
            <a:r>
              <a:rPr lang="ru-RU" sz="18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случае сопровождения 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участника экзамена </a:t>
            </a:r>
            <a:r>
              <a:rPr lang="ru-RU" sz="18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к медицинскому 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работнику;</a:t>
            </a:r>
          </a:p>
          <a:p>
            <a:pPr marL="457200" lvl="0" indent="-457200" algn="just">
              <a:buClrTx/>
              <a:buSzPct val="94000"/>
              <a:buFont typeface="Wingdings" pitchFamily="2" charset="2"/>
              <a:buChar char="ü"/>
            </a:pPr>
            <a:endParaRPr lang="ru-RU" sz="4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457200" lvl="0" indent="-457200" algn="just">
              <a:buClrTx/>
              <a:buSzPct val="94000"/>
              <a:buFont typeface="Wingdings" pitchFamily="2" charset="2"/>
              <a:buChar char="ü"/>
            </a:pPr>
            <a:r>
              <a:rPr lang="ru-RU" sz="18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</a:t>
            </a:r>
            <a:r>
              <a:rPr lang="ru-RU" sz="18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случае </a:t>
            </a:r>
            <a:r>
              <a:rPr lang="ru-RU" sz="18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необходимости </a:t>
            </a:r>
            <a:r>
              <a:rPr lang="ru-RU" sz="18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заменять организатора в аудитории 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ППЭ;</a:t>
            </a:r>
          </a:p>
          <a:p>
            <a:pPr marL="457200" lvl="0" indent="-457200" algn="just">
              <a:buClrTx/>
              <a:buSzPct val="94000"/>
              <a:buFont typeface="Wingdings" pitchFamily="2" charset="2"/>
              <a:buChar char="ü"/>
            </a:pPr>
            <a:endParaRPr lang="ru-RU" sz="4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457200" indent="-457200" algn="just">
              <a:buClrTx/>
              <a:buSzPct val="94000"/>
              <a:buFont typeface="Wingdings" pitchFamily="2" charset="2"/>
              <a:buChar char="ü"/>
            </a:pPr>
            <a:r>
              <a:rPr lang="ru-RU" sz="18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</a:t>
            </a:r>
            <a:r>
              <a:rPr lang="ru-RU" sz="18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опровождать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участников 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ГИА-9 </a:t>
            </a:r>
            <a:r>
              <a:rPr lang="ru-RU" sz="18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при выходе из аудитории во время 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экзамена</a:t>
            </a:r>
            <a:r>
              <a:rPr lang="ru-RU" sz="18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;</a:t>
            </a:r>
            <a:endParaRPr lang="ru-RU" sz="18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457200" indent="-457200" algn="just">
              <a:buClrTx/>
              <a:buSzPct val="94000"/>
              <a:buFont typeface="Wingdings" pitchFamily="2" charset="2"/>
              <a:buChar char="ü"/>
            </a:pPr>
            <a:r>
              <a:rPr lang="ru-RU" sz="18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следить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за соблюдением порядка проведения 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ГИА </a:t>
            </a:r>
            <a:r>
              <a:rPr lang="ru-RU" sz="18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 ППЭ и не 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допускать  </a:t>
            </a:r>
            <a:r>
              <a:rPr lang="ru-RU" sz="18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нарушений порядка участниками экзамена, организаторами в аудитории (вне аудиторий), в том числе в коридорах, туалетных комнатах, медицинском пункте и т.д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.;</a:t>
            </a:r>
          </a:p>
          <a:p>
            <a:pPr marL="457200" indent="-457200" algn="just">
              <a:buClrTx/>
              <a:buSzPct val="94000"/>
              <a:buFont typeface="Wingdings" pitchFamily="2" charset="2"/>
              <a:buChar char="ü"/>
            </a:pPr>
            <a:endParaRPr lang="ru-RU" sz="400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457200" lvl="0" indent="-457200" algn="just">
              <a:buClrTx/>
              <a:buSzPct val="94000"/>
              <a:buFont typeface="Wingdings" pitchFamily="2" charset="2"/>
              <a:buChar char="ü"/>
            </a:pPr>
            <a:r>
              <a:rPr lang="ru-RU" sz="18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</a:t>
            </a:r>
            <a:r>
              <a:rPr lang="ru-RU" sz="18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емедленно обращаться </a:t>
            </a:r>
            <a:r>
              <a:rPr lang="ru-RU" sz="18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к члену ГЭК 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1800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(</a:t>
            </a:r>
            <a:r>
              <a:rPr lang="ru-RU" sz="1800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руководителю ППЭ</a:t>
            </a:r>
            <a:r>
              <a:rPr lang="ru-RU" sz="1800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), 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 </a:t>
            </a:r>
            <a:r>
              <a:rPr lang="ru-RU" sz="18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случае выявления нарушений порядка проведения 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ГИА;</a:t>
            </a:r>
          </a:p>
          <a:p>
            <a:pPr marL="457200" lvl="0" indent="-457200" algn="just">
              <a:buClrTx/>
              <a:buSzPct val="94000"/>
              <a:buFont typeface="Wingdings" pitchFamily="2" charset="2"/>
              <a:buChar char="ü"/>
            </a:pPr>
            <a:endParaRPr lang="ru-RU" sz="400" dirty="0">
              <a:solidFill>
                <a:schemeClr val="tx1"/>
              </a:solidFill>
              <a:latin typeface="Cambria" pitchFamily="18" charset="0"/>
              <a:ea typeface="Cambria" pitchFamily="18" charset="0"/>
              <a:cs typeface="Times New Roman" pitchFamily="18" charset="0"/>
            </a:endParaRPr>
          </a:p>
          <a:p>
            <a:pPr marL="457200" indent="-457200" algn="just">
              <a:buClrTx/>
              <a:buSzPct val="94000"/>
              <a:buFont typeface="Wingdings" pitchFamily="2" charset="2"/>
              <a:buChar char="ü"/>
            </a:pPr>
            <a:r>
              <a:rPr lang="ru-RU" sz="1800" b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</a:t>
            </a:r>
            <a:r>
              <a:rPr lang="ru-RU" sz="18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ыполнять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 все </a:t>
            </a:r>
            <a:r>
              <a:rPr lang="ru-RU" sz="18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указания руководителя ППЭ и члена ГЭК, оказывая содействие в решении ситуаций, не предусмотренных настоящей 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Инструкцией;</a:t>
            </a:r>
            <a:endParaRPr lang="ru-RU" sz="4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457200" indent="-457200" algn="just">
              <a:buClrTx/>
              <a:buSzPct val="94000"/>
              <a:buFont typeface="Wingdings" pitchFamily="2" charset="2"/>
              <a:buChar char="ü"/>
            </a:pPr>
            <a:endParaRPr lang="ru-RU" sz="400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457200" indent="-457200" algn="just">
              <a:buClrTx/>
              <a:buSzPct val="94000"/>
              <a:buFont typeface="Wingdings" pitchFamily="2" charset="2"/>
              <a:buChar char="ü"/>
            </a:pPr>
            <a:r>
              <a:rPr lang="ru-RU" sz="1800" b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к</a:t>
            </a:r>
            <a:r>
              <a:rPr lang="ru-RU" sz="18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онтролировать  выход </a:t>
            </a:r>
            <a:r>
              <a:rPr lang="ru-RU" sz="18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участников из 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ППЭ.              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           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         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181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488346" y="1700808"/>
            <a:ext cx="8059837" cy="45365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688" tIns="26344" rIns="52688" bIns="26344"/>
          <a:lstStyle/>
          <a:p>
            <a:pPr>
              <a:spcAft>
                <a:spcPts val="569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При проведении </a:t>
            </a:r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экзамена</a:t>
            </a:r>
          </a:p>
          <a:p>
            <a:pPr algn="ctr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ассистенты оказывают участникам </a:t>
            </a:r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anose="020B0604020202020204" pitchFamily="34" charset="0"/>
              </a:rPr>
              <a:t>экзамена</a:t>
            </a:r>
            <a:r>
              <a:rPr lang="en-US" sz="20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                                              </a:t>
            </a:r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с ОВЗ необходимую  помощь с учетом </a:t>
            </a:r>
          </a:p>
          <a:p>
            <a:pPr algn="ctr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их индивидуальных особенностей:</a:t>
            </a:r>
          </a:p>
          <a:p>
            <a:pPr algn="ctr">
              <a:spcAft>
                <a:spcPts val="0"/>
              </a:spcAft>
              <a:defRPr/>
            </a:pPr>
            <a:endParaRPr lang="ru-RU" sz="1100" b="1" dirty="0" smtClean="0">
              <a:solidFill>
                <a:schemeClr val="tx1"/>
              </a:solidFill>
              <a:latin typeface="Cambria" pitchFamily="18" charset="0"/>
              <a:ea typeface="Cambria" pitchFamily="18" charset="0"/>
              <a:cs typeface="Times New Roman" panose="02020603050405020304" pitchFamily="18" charset="0"/>
            </a:endParaRPr>
          </a:p>
          <a:p>
            <a:pPr marL="162637" indent="-162637" algn="just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помощь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при чтении заданий;</a:t>
            </a:r>
          </a:p>
          <a:p>
            <a:pPr marL="162637" indent="-162637" algn="just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 перенос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ответов участника в бланки ответов;</a:t>
            </a:r>
          </a:p>
          <a:p>
            <a:pPr marL="162637" indent="-162637" algn="just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 содействие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участникам в перемещении и расположении на рабочем месте;</a:t>
            </a:r>
          </a:p>
          <a:p>
            <a:pPr marL="162637" indent="-162637" algn="just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 оказание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помощи в фиксации положения тела, ручки в кисти руки;</a:t>
            </a:r>
          </a:p>
          <a:p>
            <a:pPr marL="162637" indent="-162637" algn="just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 вызов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медперсонала;</a:t>
            </a:r>
          </a:p>
          <a:p>
            <a:pPr marL="162637" indent="-162637" algn="just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 помощь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в общении с сотрудниками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ППЭ.</a:t>
            </a:r>
            <a:endParaRPr lang="ru-RU" sz="2000" dirty="0">
              <a:solidFill>
                <a:schemeClr val="tx1"/>
              </a:solidFill>
              <a:latin typeface="Cambria" pitchFamily="18" charset="0"/>
              <a:ea typeface="Cambria" pitchFamily="18" charset="0"/>
              <a:cs typeface="Times New Roman" panose="02020603050405020304" pitchFamily="18" charset="0"/>
            </a:endParaRPr>
          </a:p>
        </p:txBody>
      </p:sp>
      <p:sp>
        <p:nvSpPr>
          <p:cNvPr id="23558" name="TextBox 2"/>
          <p:cNvSpPr txBox="1">
            <a:spLocks noChangeArrowheads="1"/>
          </p:cNvSpPr>
          <p:nvPr/>
        </p:nvSpPr>
        <p:spPr bwMode="auto">
          <a:xfrm>
            <a:off x="665403" y="404664"/>
            <a:ext cx="7705725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2600" b="1" i="1" dirty="0">
                <a:solidFill>
                  <a:srgbClr val="CC3300"/>
                </a:solidFill>
                <a:latin typeface="Cambria" pitchFamily="18" charset="0"/>
                <a:ea typeface="Cambria" pitchFamily="18" charset="0"/>
              </a:rPr>
              <a:t>Организатор в </a:t>
            </a:r>
            <a:r>
              <a:rPr lang="ru-RU" altLang="ru-RU" sz="2600" b="1" i="1" dirty="0" smtClean="0">
                <a:solidFill>
                  <a:srgbClr val="CC3300"/>
                </a:solidFill>
                <a:latin typeface="Cambria" pitchFamily="18" charset="0"/>
                <a:ea typeface="Cambria" pitchFamily="18" charset="0"/>
              </a:rPr>
              <a:t>аудитории </a:t>
            </a:r>
            <a:r>
              <a:rPr lang="ru-RU" altLang="ru-RU" sz="2600" b="1" i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должен знать, </a:t>
            </a:r>
            <a:endParaRPr lang="ru-RU" altLang="ru-RU" sz="2600" b="1" i="1" dirty="0" smtClean="0">
              <a:solidFill>
                <a:srgbClr val="002060"/>
              </a:solidFill>
              <a:latin typeface="Cambria" pitchFamily="18" charset="0"/>
              <a:ea typeface="Cambria" pitchFamily="18" charset="0"/>
            </a:endParaRPr>
          </a:p>
          <a:p>
            <a:pPr algn="ctr"/>
            <a:r>
              <a:rPr lang="ru-RU" altLang="ru-RU" sz="26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какую </a:t>
            </a:r>
            <a:r>
              <a:rPr lang="ru-RU" altLang="ru-RU" sz="2600" b="1" i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помощь может оказывать </a:t>
            </a:r>
            <a:r>
              <a:rPr lang="ru-RU" altLang="ru-RU" sz="26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ассистент!</a:t>
            </a:r>
            <a:endParaRPr lang="ru-RU" altLang="ru-RU" sz="2600" b="1" i="1" dirty="0">
              <a:solidFill>
                <a:srgbClr val="002060"/>
              </a:solidFill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78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827584" y="188640"/>
            <a:ext cx="7467600" cy="85010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700808"/>
            <a:ext cx="8280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а</a:t>
            </a:r>
            <a:r>
              <a:rPr lang="ru-RU" sz="2400" dirty="0">
                <a:solidFill>
                  <a:schemeClr val="tx1"/>
                </a:solidFill>
              </a:rPr>
              <a:t>) </a:t>
            </a:r>
            <a:r>
              <a:rPr lang="ru-RU" sz="2400" dirty="0" smtClean="0">
                <a:solidFill>
                  <a:schemeClr val="tx1"/>
                </a:solidFill>
              </a:rPr>
              <a:t>экзаменационные материалы;</a:t>
            </a:r>
          </a:p>
          <a:p>
            <a:pPr algn="l"/>
            <a:endParaRPr lang="ru-RU" sz="800" dirty="0" smtClean="0">
              <a:solidFill>
                <a:schemeClr val="tx1"/>
              </a:solidFill>
            </a:endParaRPr>
          </a:p>
          <a:p>
            <a:pPr algn="l"/>
            <a:r>
              <a:rPr lang="ru-RU" sz="2400" dirty="0">
                <a:solidFill>
                  <a:schemeClr val="tx1"/>
                </a:solidFill>
              </a:rPr>
              <a:t>б) </a:t>
            </a:r>
            <a:r>
              <a:rPr lang="ru-RU" sz="2400" dirty="0" err="1" smtClean="0">
                <a:solidFill>
                  <a:schemeClr val="tx1"/>
                </a:solidFill>
              </a:rPr>
              <a:t>гелевая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или капиллярная ручка с чернилами черного цвета</a:t>
            </a:r>
            <a:r>
              <a:rPr lang="ru-RU" sz="2400" dirty="0" smtClean="0">
                <a:solidFill>
                  <a:schemeClr val="tx1"/>
                </a:solidFill>
              </a:rPr>
              <a:t>;</a:t>
            </a:r>
          </a:p>
          <a:p>
            <a:pPr algn="l"/>
            <a:endParaRPr lang="ru-RU" sz="800" dirty="0">
              <a:solidFill>
                <a:schemeClr val="tx1"/>
              </a:solidFill>
            </a:endParaRPr>
          </a:p>
          <a:p>
            <a:pPr algn="l"/>
            <a:r>
              <a:rPr lang="ru-RU" sz="2400" dirty="0">
                <a:solidFill>
                  <a:schemeClr val="tx1"/>
                </a:solidFill>
              </a:rPr>
              <a:t>в) </a:t>
            </a:r>
            <a:r>
              <a:rPr lang="ru-RU" sz="2400" dirty="0" smtClean="0">
                <a:solidFill>
                  <a:schemeClr val="tx1"/>
                </a:solidFill>
              </a:rPr>
              <a:t>документ</a:t>
            </a:r>
            <a:r>
              <a:rPr lang="ru-RU" sz="2400" dirty="0">
                <a:solidFill>
                  <a:schemeClr val="tx1"/>
                </a:solidFill>
              </a:rPr>
              <a:t>, удостоверяющий личность</a:t>
            </a:r>
            <a:r>
              <a:rPr lang="ru-RU" sz="2400" dirty="0" smtClean="0">
                <a:solidFill>
                  <a:schemeClr val="tx1"/>
                </a:solidFill>
              </a:rPr>
              <a:t>;</a:t>
            </a:r>
          </a:p>
          <a:p>
            <a:pPr algn="l"/>
            <a:endParaRPr lang="ru-RU" sz="800" dirty="0">
              <a:solidFill>
                <a:schemeClr val="tx1"/>
              </a:solidFill>
            </a:endParaRPr>
          </a:p>
          <a:p>
            <a:pPr algn="l"/>
            <a:r>
              <a:rPr lang="ru-RU" sz="2400" dirty="0">
                <a:solidFill>
                  <a:schemeClr val="tx1"/>
                </a:solidFill>
              </a:rPr>
              <a:t>г) </a:t>
            </a:r>
            <a:r>
              <a:rPr lang="ru-RU" sz="2400" dirty="0" smtClean="0">
                <a:solidFill>
                  <a:schemeClr val="tx1"/>
                </a:solidFill>
              </a:rPr>
              <a:t>средства </a:t>
            </a:r>
            <a:r>
              <a:rPr lang="ru-RU" sz="2400" dirty="0">
                <a:solidFill>
                  <a:schemeClr val="tx1"/>
                </a:solidFill>
              </a:rPr>
              <a:t>обучения и воспитания</a:t>
            </a:r>
            <a:r>
              <a:rPr lang="ru-RU" sz="2400" dirty="0" smtClean="0">
                <a:solidFill>
                  <a:schemeClr val="tx1"/>
                </a:solidFill>
              </a:rPr>
              <a:t>;</a:t>
            </a:r>
          </a:p>
          <a:p>
            <a:pPr algn="l"/>
            <a:endParaRPr lang="ru-RU" sz="800" dirty="0">
              <a:solidFill>
                <a:schemeClr val="tx1"/>
              </a:solidFill>
            </a:endParaRPr>
          </a:p>
          <a:p>
            <a:pPr algn="l"/>
            <a:r>
              <a:rPr lang="ru-RU" sz="2400" dirty="0">
                <a:solidFill>
                  <a:schemeClr val="tx1"/>
                </a:solidFill>
              </a:rPr>
              <a:t>д) </a:t>
            </a:r>
            <a:r>
              <a:rPr lang="ru-RU" sz="2400" dirty="0" smtClean="0">
                <a:solidFill>
                  <a:schemeClr val="tx1"/>
                </a:solidFill>
              </a:rPr>
              <a:t>лекарства </a:t>
            </a:r>
            <a:r>
              <a:rPr lang="ru-RU" sz="2400" dirty="0">
                <a:solidFill>
                  <a:schemeClr val="tx1"/>
                </a:solidFill>
              </a:rPr>
              <a:t>и питание </a:t>
            </a:r>
            <a:r>
              <a:rPr lang="ru-RU" sz="2400" i="1" dirty="0">
                <a:solidFill>
                  <a:schemeClr val="tx1"/>
                </a:solidFill>
              </a:rPr>
              <a:t>(при необходимости</a:t>
            </a:r>
            <a:r>
              <a:rPr lang="ru-RU" sz="2400" i="1" dirty="0" smtClean="0">
                <a:solidFill>
                  <a:schemeClr val="tx1"/>
                </a:solidFill>
              </a:rPr>
              <a:t>);</a:t>
            </a:r>
          </a:p>
          <a:p>
            <a:pPr algn="l"/>
            <a:endParaRPr lang="ru-RU" sz="8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ru-RU" sz="2400" dirty="0">
                <a:solidFill>
                  <a:schemeClr val="tx1"/>
                </a:solidFill>
              </a:rPr>
              <a:t>е) </a:t>
            </a:r>
            <a:r>
              <a:rPr lang="ru-RU" sz="2400" dirty="0" smtClean="0">
                <a:solidFill>
                  <a:schemeClr val="tx1"/>
                </a:solidFill>
              </a:rPr>
              <a:t>специальные </a:t>
            </a:r>
            <a:r>
              <a:rPr lang="ru-RU" sz="2400" dirty="0">
                <a:solidFill>
                  <a:schemeClr val="tx1"/>
                </a:solidFill>
              </a:rPr>
              <a:t>технические средства </a:t>
            </a:r>
            <a:r>
              <a:rPr lang="ru-RU" sz="2400" i="1" dirty="0">
                <a:solidFill>
                  <a:schemeClr val="tx1"/>
                </a:solidFill>
              </a:rPr>
              <a:t>(для обучающихся с ОВЗ, детей-инвалидов, инвалидов) (при необходимости</a:t>
            </a:r>
            <a:r>
              <a:rPr lang="ru-RU" sz="2400" i="1" dirty="0" smtClean="0">
                <a:solidFill>
                  <a:schemeClr val="tx1"/>
                </a:solidFill>
              </a:rPr>
              <a:t>);</a:t>
            </a:r>
          </a:p>
          <a:p>
            <a:pPr algn="l"/>
            <a:endParaRPr lang="ru-RU" sz="8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ru-RU" sz="2400" dirty="0">
                <a:solidFill>
                  <a:schemeClr val="tx1"/>
                </a:solidFill>
              </a:rPr>
              <a:t>ж</a:t>
            </a:r>
            <a:r>
              <a:rPr lang="ru-RU" sz="2400" dirty="0" smtClean="0">
                <a:solidFill>
                  <a:schemeClr val="tx1"/>
                </a:solidFill>
              </a:rPr>
              <a:t>) черновики, </a:t>
            </a:r>
            <a:r>
              <a:rPr lang="ru-RU" sz="2400" dirty="0">
                <a:solidFill>
                  <a:schemeClr val="tx1"/>
                </a:solidFill>
              </a:rPr>
              <a:t>выданные в </a:t>
            </a:r>
            <a:r>
              <a:rPr lang="ru-RU" sz="2400" dirty="0" smtClean="0">
                <a:solidFill>
                  <a:schemeClr val="tx1"/>
                </a:solidFill>
              </a:rPr>
              <a:t>ППЭ.</a:t>
            </a:r>
            <a:endParaRPr lang="ru-RU" sz="2400" i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524698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Во время экзамена</a:t>
            </a:r>
          </a:p>
          <a:p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на рабочем столе участника ГИА находятся:</a:t>
            </a:r>
            <a:endParaRPr lang="ru-RU" sz="2400" b="1" i="1" dirty="0">
              <a:solidFill>
                <a:srgbClr val="002060"/>
              </a:solidFill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18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ДНЕПРОВСКАЯ_ДОКУМЕ6НТЫ_\Документы ГИА\ПОДГОТОВКА СПЕЦИАЛИСТОВ\СПЕЦИАЛИСТЫ\организаторыППЭ\eed5a99de4cf596628b60cc70a3586cd_b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10272"/>
            <a:ext cx="864096" cy="971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71800" y="-10272"/>
            <a:ext cx="42825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Нестандартная </a:t>
            </a:r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ситуация </a:t>
            </a:r>
          </a:p>
          <a:p>
            <a:r>
              <a:rPr lang="ru-RU" sz="2400" b="1" i="1" dirty="0" smtClean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Досрочное завершение</a:t>
            </a:r>
            <a:endParaRPr lang="ru-RU" sz="2400" i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574" y="835172"/>
            <a:ext cx="8845913" cy="6032421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!</a:t>
            </a:r>
            <a:r>
              <a:rPr lang="ru-RU" sz="18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tx1"/>
                </a:solidFill>
              </a:rPr>
              <a:t>Если участник экзамена почувствовал </a:t>
            </a:r>
            <a:r>
              <a:rPr lang="ru-RU" sz="1800" b="1" dirty="0" smtClean="0">
                <a:solidFill>
                  <a:schemeClr val="tx1"/>
                </a:solidFill>
                <a:cs typeface="Times New Roman" pitchFamily="18" charset="0"/>
              </a:rPr>
              <a:t>ухудшение </a:t>
            </a:r>
            <a:r>
              <a:rPr lang="ru-RU" sz="1800" b="1" dirty="0">
                <a:solidFill>
                  <a:schemeClr val="tx1"/>
                </a:solidFill>
                <a:cs typeface="Times New Roman" pitchFamily="18" charset="0"/>
              </a:rPr>
              <a:t>состояния здоровья </a:t>
            </a:r>
            <a:r>
              <a:rPr lang="ru-RU" sz="1800" dirty="0" smtClean="0">
                <a:solidFill>
                  <a:schemeClr val="tx1"/>
                </a:solidFill>
              </a:rPr>
              <a:t>ответственный организатор в аудитории </a:t>
            </a:r>
            <a:r>
              <a:rPr lang="ru-RU" sz="1800" dirty="0">
                <a:solidFill>
                  <a:schemeClr val="tx1"/>
                </a:solidFill>
              </a:rPr>
              <a:t>приглашает организатора вне аудитории, который проводит участника ГИА к медицинскому работнику и пригласит члена </a:t>
            </a:r>
            <a:r>
              <a:rPr lang="ru-RU" sz="1800" dirty="0" smtClean="0">
                <a:solidFill>
                  <a:schemeClr val="tx1"/>
                </a:solidFill>
              </a:rPr>
              <a:t>ГЭК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>
                <a:solidFill>
                  <a:schemeClr val="tx1"/>
                </a:solidFill>
              </a:rPr>
              <a:t>в медицинский кабинет. </a:t>
            </a:r>
            <a:endParaRPr lang="ru-RU" sz="1800" dirty="0" smtClean="0">
              <a:solidFill>
                <a:schemeClr val="tx1"/>
              </a:solidFill>
            </a:endParaRPr>
          </a:p>
          <a:p>
            <a:r>
              <a:rPr lang="ru-RU" sz="24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! </a:t>
            </a:r>
            <a:r>
              <a:rPr lang="ru-RU" sz="18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В случае подтверждения</a:t>
            </a:r>
            <a:r>
              <a:rPr lang="ru-RU" sz="18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 медицинским работником ухудшения состояния здоровья участника и при согласии участника  досрочно завершить экзамен, член ГЭК заполняет акт о досрочном завершении экзамена по объективным причинам по форме  ППЭ-22,  ответственный организатор</a:t>
            </a:r>
            <a:r>
              <a:rPr lang="ru-RU" sz="1800" dirty="0">
                <a:latin typeface="Cambria" pitchFamily="18" charset="0"/>
                <a:ea typeface="Cambria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расписывается в акте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.</a:t>
            </a:r>
          </a:p>
          <a:p>
            <a:r>
              <a:rPr lang="ru-RU" sz="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  </a:t>
            </a:r>
          </a:p>
          <a:p>
            <a:r>
              <a:rPr lang="ru-RU" sz="24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!</a:t>
            </a:r>
            <a:r>
              <a:rPr lang="ru-RU" sz="18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ru-RU" sz="1800" b="1" i="1" dirty="0" smtClean="0">
                <a:solidFill>
                  <a:schemeClr val="tx1"/>
                </a:solidFill>
                <a:cs typeface="Times New Roman" pitchFamily="18" charset="0"/>
              </a:rPr>
              <a:t>Организатор  вносит </a:t>
            </a: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соответствующую запись в протокол </a:t>
            </a:r>
          </a:p>
          <a:p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и </a:t>
            </a:r>
            <a:r>
              <a:rPr lang="ru-RU" sz="1800" b="1" i="1" dirty="0" smtClean="0">
                <a:solidFill>
                  <a:schemeClr val="tx1"/>
                </a:solidFill>
                <a:cs typeface="Times New Roman" pitchFamily="18" charset="0"/>
              </a:rPr>
              <a:t>ставит </a:t>
            </a: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соответствующую метку</a:t>
            </a:r>
            <a:r>
              <a:rPr lang="ru-RU" sz="1800" dirty="0" smtClean="0"/>
              <a:t> </a:t>
            </a:r>
            <a:r>
              <a:rPr lang="ru-RU" sz="1800" dirty="0">
                <a:solidFill>
                  <a:schemeClr val="tx1"/>
                </a:solidFill>
              </a:rPr>
              <a:t>«Не закончил экзамен по уважительной </a:t>
            </a:r>
            <a:r>
              <a:rPr lang="ru-RU" sz="1800" dirty="0" smtClean="0">
                <a:solidFill>
                  <a:schemeClr val="tx1"/>
                </a:solidFill>
              </a:rPr>
              <a:t>причине» 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в  </a:t>
            </a:r>
            <a:r>
              <a:rPr lang="ru-RU" sz="1800" dirty="0">
                <a:solidFill>
                  <a:schemeClr val="tx1"/>
                </a:solidFill>
                <a:cs typeface="Times New Roman" pitchFamily="18" charset="0"/>
              </a:rPr>
              <a:t>бланке ответов </a:t>
            </a: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№</a:t>
            </a:r>
            <a:r>
              <a:rPr lang="ru-RU" sz="1800" dirty="0">
                <a:solidFill>
                  <a:schemeClr val="tx1"/>
                </a:solidFill>
                <a:cs typeface="Times New Roman" pitchFamily="18" charset="0"/>
              </a:rPr>
              <a:t>1 (ОГЭ) </a:t>
            </a: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(бланке </a:t>
            </a:r>
            <a:r>
              <a:rPr lang="ru-RU" sz="1800" dirty="0">
                <a:solidFill>
                  <a:schemeClr val="tx1"/>
                </a:solidFill>
                <a:cs typeface="Times New Roman" pitchFamily="18" charset="0"/>
              </a:rPr>
              <a:t>регистрации  ГВЭ) </a:t>
            </a: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участника экзамена. </a:t>
            </a:r>
          </a:p>
          <a:p>
            <a:endParaRPr lang="ru-RU" sz="800" dirty="0" smtClean="0">
              <a:solidFill>
                <a:schemeClr val="tx1"/>
              </a:solidFill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! </a:t>
            </a:r>
            <a:r>
              <a:rPr lang="ru-RU" sz="1800" b="1" i="1" dirty="0">
                <a:solidFill>
                  <a:schemeClr val="tx1"/>
                </a:solidFill>
                <a:cs typeface="Times New Roman" pitchFamily="18" charset="0"/>
              </a:rPr>
              <a:t>Ответственный организатор </a:t>
            </a:r>
            <a:r>
              <a:rPr lang="ru-RU" sz="1800" dirty="0">
                <a:solidFill>
                  <a:schemeClr val="tx1"/>
                </a:solidFill>
                <a:cs typeface="Times New Roman" pitchFamily="18" charset="0"/>
              </a:rPr>
              <a:t>в аудитории </a:t>
            </a:r>
            <a:r>
              <a:rPr lang="ru-RU" sz="1800" b="1" i="1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1800" b="1" i="1" dirty="0" smtClean="0">
                <a:solidFill>
                  <a:schemeClr val="tx1"/>
                </a:solidFill>
                <a:cs typeface="Times New Roman" pitchFamily="18" charset="0"/>
              </a:rPr>
              <a:t>контролирует</a:t>
            </a: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 подпись участника</a:t>
            </a:r>
          </a:p>
          <a:p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 в протоколе, </a:t>
            </a:r>
            <a:r>
              <a:rPr lang="ru-RU" sz="1800" dirty="0" smtClean="0">
                <a:solidFill>
                  <a:schemeClr val="tx1"/>
                </a:solidFill>
              </a:rPr>
              <a:t>которая </a:t>
            </a:r>
            <a:r>
              <a:rPr lang="ru-RU" sz="1800" dirty="0">
                <a:solidFill>
                  <a:schemeClr val="tx1"/>
                </a:solidFill>
              </a:rPr>
              <a:t>подтверждает факт его </a:t>
            </a:r>
            <a:r>
              <a:rPr lang="ru-RU" sz="1800" dirty="0" smtClean="0">
                <a:solidFill>
                  <a:schemeClr val="tx1"/>
                </a:solidFill>
              </a:rPr>
              <a:t>досрочного завершения экзамена по уважительной причине и </a:t>
            </a:r>
            <a:r>
              <a:rPr lang="ru-RU" sz="1800" dirty="0">
                <a:solidFill>
                  <a:schemeClr val="tx1"/>
                </a:solidFill>
              </a:rPr>
              <a:t>приём экзаменационных </a:t>
            </a:r>
            <a:r>
              <a:rPr lang="ru-RU" sz="1800" dirty="0" smtClean="0">
                <a:solidFill>
                  <a:schemeClr val="tx1"/>
                </a:solidFill>
              </a:rPr>
              <a:t>материалов </a:t>
            </a: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и </a:t>
            </a:r>
            <a:r>
              <a:rPr lang="ru-RU" sz="1800" b="1" i="1" dirty="0" smtClean="0">
                <a:solidFill>
                  <a:schemeClr val="tx1"/>
                </a:solidFill>
                <a:cs typeface="Times New Roman" pitchFamily="18" charset="0"/>
              </a:rPr>
              <a:t>ставит</a:t>
            </a: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 подпись </a:t>
            </a:r>
          </a:p>
          <a:p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в </a:t>
            </a:r>
            <a:r>
              <a:rPr lang="ru-RU" sz="1800" dirty="0">
                <a:solidFill>
                  <a:schemeClr val="tx1"/>
                </a:solidFill>
                <a:cs typeface="Times New Roman" pitchFamily="18" charset="0"/>
              </a:rPr>
              <a:t>бланке ответов № 1 (</a:t>
            </a: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ОГЭ)  (Бланке </a:t>
            </a:r>
            <a:r>
              <a:rPr lang="ru-RU" sz="1800" dirty="0">
                <a:solidFill>
                  <a:schemeClr val="tx1"/>
                </a:solidFill>
                <a:cs typeface="Times New Roman" pitchFamily="18" charset="0"/>
              </a:rPr>
              <a:t>регистрации  ГВЭ</a:t>
            </a: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).</a:t>
            </a:r>
          </a:p>
          <a:p>
            <a:pPr>
              <a:buClr>
                <a:schemeClr val="accent2">
                  <a:lumMod val="75000"/>
                </a:schemeClr>
              </a:buClr>
            </a:pPr>
            <a:endParaRPr lang="ru-RU" sz="800" b="1" i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buClr>
                <a:schemeClr val="accent2">
                  <a:lumMod val="75000"/>
                </a:schemeClr>
              </a:buClr>
            </a:pPr>
            <a:r>
              <a:rPr lang="ru-RU" sz="24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!</a:t>
            </a:r>
            <a:r>
              <a:rPr lang="ru-RU" sz="18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 </a:t>
            </a:r>
            <a:r>
              <a:rPr lang="ru-RU" sz="1800" b="1" i="1" dirty="0" smtClean="0">
                <a:solidFill>
                  <a:schemeClr val="tx1"/>
                </a:solidFill>
              </a:rPr>
              <a:t>После окончания экзамена </a:t>
            </a:r>
            <a:r>
              <a:rPr lang="ru-RU" sz="1800" u="sng" dirty="0" smtClean="0">
                <a:solidFill>
                  <a:schemeClr val="tx1"/>
                </a:solidFill>
              </a:rPr>
              <a:t>бланки </a:t>
            </a:r>
            <a:r>
              <a:rPr lang="ru-RU" sz="1800" u="sng" dirty="0">
                <a:solidFill>
                  <a:schemeClr val="tx1"/>
                </a:solidFill>
              </a:rPr>
              <a:t>ответов  упаковываются в конверт </a:t>
            </a:r>
            <a:endParaRPr lang="ru-RU" sz="1800" u="sng" dirty="0" smtClean="0">
              <a:solidFill>
                <a:schemeClr val="tx1"/>
              </a:solidFill>
            </a:endParaRPr>
          </a:p>
          <a:p>
            <a:pPr>
              <a:buClr>
                <a:schemeClr val="accent2">
                  <a:lumMod val="75000"/>
                </a:schemeClr>
              </a:buClr>
            </a:pPr>
            <a:r>
              <a:rPr lang="ru-RU" sz="1800" u="sng" dirty="0" smtClean="0">
                <a:solidFill>
                  <a:schemeClr val="tx1"/>
                </a:solidFill>
              </a:rPr>
              <a:t>вместе </a:t>
            </a:r>
            <a:r>
              <a:rPr lang="ru-RU" sz="1800" u="sng" dirty="0">
                <a:solidFill>
                  <a:schemeClr val="tx1"/>
                </a:solidFill>
              </a:rPr>
              <a:t>с бланками ответов остальных участников </a:t>
            </a:r>
            <a:r>
              <a:rPr lang="ru-RU" sz="1800" dirty="0">
                <a:solidFill>
                  <a:schemeClr val="tx1"/>
                </a:solidFill>
              </a:rPr>
              <a:t>в этой аудитории </a:t>
            </a:r>
            <a:endParaRPr lang="ru-RU" sz="1800" dirty="0" smtClean="0">
              <a:solidFill>
                <a:schemeClr val="tx1"/>
              </a:solidFill>
            </a:endParaRPr>
          </a:p>
          <a:p>
            <a:pPr>
              <a:buClr>
                <a:schemeClr val="accent2">
                  <a:lumMod val="75000"/>
                </a:schemeClr>
              </a:buClr>
            </a:pPr>
            <a:r>
              <a:rPr lang="ru-RU" sz="1800" dirty="0" smtClean="0">
                <a:solidFill>
                  <a:schemeClr val="tx1"/>
                </a:solidFill>
              </a:rPr>
              <a:t>и </a:t>
            </a:r>
            <a:r>
              <a:rPr lang="ru-RU" sz="1800" dirty="0">
                <a:solidFill>
                  <a:schemeClr val="tx1"/>
                </a:solidFill>
              </a:rPr>
              <a:t>учитываются как использованные экзаменационные </a:t>
            </a:r>
            <a:r>
              <a:rPr lang="ru-RU" sz="1800" dirty="0" smtClean="0">
                <a:solidFill>
                  <a:schemeClr val="tx1"/>
                </a:solidFill>
              </a:rPr>
              <a:t>материалы.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16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Объект 2"/>
          <p:cNvSpPr>
            <a:spLocks noGrp="1" noChangeArrowheads="1"/>
          </p:cNvSpPr>
          <p:nvPr>
            <p:ph idx="1"/>
          </p:nvPr>
        </p:nvSpPr>
        <p:spPr>
          <a:xfrm>
            <a:off x="725281" y="1134058"/>
            <a:ext cx="7663143" cy="1290250"/>
          </a:xfrm>
          <a:ln w="12700">
            <a:solidFill>
              <a:srgbClr val="0070C0"/>
            </a:solidFill>
          </a:ln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800" b="1" dirty="0" smtClean="0"/>
              <a:t>В этом случае </a:t>
            </a:r>
            <a:r>
              <a:rPr lang="ru-RU" sz="1800" b="1" dirty="0"/>
              <a:t>организаторы </a:t>
            </a:r>
            <a:r>
              <a:rPr lang="ru-RU" sz="1800" dirty="0"/>
              <a:t>или общественные наблюдатели приглашают членов  ГЭК, которые составляют </a:t>
            </a:r>
            <a:endParaRPr lang="ru-RU" sz="1800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1800" dirty="0" smtClean="0"/>
              <a:t>акт </a:t>
            </a:r>
            <a:r>
              <a:rPr lang="ru-RU" sz="1800" dirty="0"/>
              <a:t>об удалении с экзамена по форме </a:t>
            </a:r>
            <a:r>
              <a:rPr lang="ru-RU" sz="1800" dirty="0" smtClean="0"/>
              <a:t>ППЭ-21 в  Штабе ППЭ.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800" dirty="0" smtClean="0"/>
              <a:t> Ответственный организатор расписывается в акте.</a:t>
            </a:r>
            <a:r>
              <a:rPr lang="ru-RU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3" descr="C:\ДНЕПРОВСКАЯ_ДОКУМЕ6НТЫ_\Документы ГИА\ПОДГОТОВКА СПЕЦИАЛИСТОВ\СПЕЦИАЛИСТЫ\организаторыППЭ\eed5a99de4cf596628b60cc70a3586cd_b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826080" cy="92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2"/>
          <p:cNvSpPr txBox="1">
            <a:spLocks noChangeArrowheads="1"/>
          </p:cNvSpPr>
          <p:nvPr/>
        </p:nvSpPr>
        <p:spPr>
          <a:xfrm>
            <a:off x="355583" y="2708919"/>
            <a:ext cx="8365478" cy="2170321"/>
          </a:xfrm>
          <a:prstGeom prst="rect">
            <a:avLst/>
          </a:prstGeom>
          <a:ln w="12700">
            <a:solidFill>
              <a:srgbClr val="0070C0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1800" b="1" i="1" dirty="0" smtClean="0">
                <a:latin typeface="+mj-lt"/>
              </a:rPr>
              <a:t>Организаторы вносят </a:t>
            </a:r>
            <a:r>
              <a:rPr lang="ru-RU" sz="1800" dirty="0">
                <a:latin typeface="+mj-lt"/>
              </a:rPr>
              <a:t>соответствующую </a:t>
            </a:r>
            <a:r>
              <a:rPr lang="ru-RU" sz="1800" dirty="0" smtClean="0">
                <a:latin typeface="+mj-lt"/>
              </a:rPr>
              <a:t>запись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800" dirty="0" smtClean="0">
                <a:latin typeface="+mj-lt"/>
              </a:rPr>
              <a:t> в протокол </a:t>
            </a:r>
            <a:r>
              <a:rPr lang="ru-RU" sz="1800" dirty="0">
                <a:latin typeface="+mj-lt"/>
              </a:rPr>
              <a:t>проведения </a:t>
            </a:r>
            <a:r>
              <a:rPr lang="ru-RU" sz="1800" dirty="0" smtClean="0">
                <a:latin typeface="+mj-lt"/>
              </a:rPr>
              <a:t>ГИА в </a:t>
            </a:r>
            <a:r>
              <a:rPr lang="ru-RU" sz="1800" dirty="0">
                <a:latin typeface="+mj-lt"/>
              </a:rPr>
              <a:t>аудитории </a:t>
            </a:r>
            <a:r>
              <a:rPr lang="ru-RU" sz="1800" dirty="0" smtClean="0">
                <a:latin typeface="+mj-lt"/>
              </a:rPr>
              <a:t> ППЭ по </a:t>
            </a:r>
            <a:r>
              <a:rPr lang="ru-RU" sz="1800" dirty="0">
                <a:latin typeface="+mj-lt"/>
              </a:rPr>
              <a:t>форме </a:t>
            </a:r>
            <a:r>
              <a:rPr lang="ru-RU" sz="1800" dirty="0" smtClean="0">
                <a:latin typeface="+mj-lt"/>
              </a:rPr>
              <a:t>ППЭ-05-02.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300" dirty="0" smtClean="0">
              <a:latin typeface="+mj-lt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800" b="1" i="1" dirty="0" smtClean="0">
                <a:latin typeface="+mj-lt"/>
              </a:rPr>
              <a:t>Ставят</a:t>
            </a:r>
            <a:r>
              <a:rPr lang="ru-RU" sz="1800" dirty="0" smtClean="0">
                <a:latin typeface="+mj-lt"/>
              </a:rPr>
              <a:t> </a:t>
            </a:r>
            <a:r>
              <a:rPr lang="ru-RU" sz="1800" dirty="0" smtClean="0"/>
              <a:t>необходимую отметку </a:t>
            </a:r>
            <a:r>
              <a:rPr lang="ru-RU" sz="1800" dirty="0" smtClean="0">
                <a:latin typeface="+mj-lt"/>
              </a:rPr>
              <a:t>и подпись в </a:t>
            </a:r>
            <a:r>
              <a:rPr lang="ru-RU" sz="1800" dirty="0" smtClean="0"/>
              <a:t> соответствующих полях  </a:t>
            </a:r>
            <a:r>
              <a:rPr lang="ru-RU" sz="1800" dirty="0" smtClean="0">
                <a:latin typeface="+mj-lt"/>
              </a:rPr>
              <a:t>Бланка ответов №1 (ОГЭ) (Бланке регистрации ГВЭ) участника </a:t>
            </a:r>
            <a:r>
              <a:rPr lang="ru-RU" sz="1800" dirty="0" smtClean="0"/>
              <a:t>ГИА </a:t>
            </a:r>
            <a:r>
              <a:rPr lang="ru-RU" sz="1800" i="1" dirty="0" smtClean="0">
                <a:latin typeface="+mj-lt"/>
              </a:rPr>
              <a:t>.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400" dirty="0" smtClean="0">
              <a:latin typeface="+mj-lt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800" b="1" i="1" dirty="0" smtClean="0">
                <a:latin typeface="+mj-lt"/>
              </a:rPr>
              <a:t>Контролируют</a:t>
            </a:r>
            <a:r>
              <a:rPr lang="ru-RU" sz="1800" dirty="0" smtClean="0">
                <a:latin typeface="+mj-lt"/>
              </a:rPr>
              <a:t>, чтобы участник ГИА-9 поставил свою подпись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800" dirty="0" smtClean="0">
                <a:latin typeface="+mj-lt"/>
              </a:rPr>
              <a:t> </a:t>
            </a:r>
            <a:r>
              <a:rPr lang="ru-RU" sz="1800" dirty="0">
                <a:latin typeface="+mj-lt"/>
              </a:rPr>
              <a:t>в </a:t>
            </a:r>
            <a:r>
              <a:rPr lang="ru-RU" sz="1800" dirty="0" smtClean="0">
                <a:latin typeface="+mj-lt"/>
              </a:rPr>
              <a:t>протоколе (форма </a:t>
            </a:r>
            <a:r>
              <a:rPr lang="ru-RU" sz="1800" dirty="0">
                <a:latin typeface="+mj-lt"/>
              </a:rPr>
              <a:t>ППЭ-05-02 (ППЭ-05-02 ГВЭ</a:t>
            </a:r>
            <a:r>
              <a:rPr lang="ru-RU" sz="1800" dirty="0" smtClean="0">
                <a:latin typeface="+mj-lt"/>
              </a:rPr>
              <a:t>)), </a:t>
            </a:r>
            <a:r>
              <a:rPr lang="ru-RU" sz="1800" dirty="0">
                <a:latin typeface="+mj-lt"/>
              </a:rPr>
              <a:t>которая подтверждает факт его </a:t>
            </a:r>
            <a:r>
              <a:rPr lang="ru-RU" sz="1800" dirty="0" smtClean="0">
                <a:latin typeface="+mj-lt"/>
              </a:rPr>
              <a:t>удаления и приём экзаменационных материалов. </a:t>
            </a:r>
            <a:endParaRPr lang="ru-RU" sz="1800" dirty="0">
              <a:latin typeface="+mj-lt"/>
            </a:endParaRPr>
          </a:p>
        </p:txBody>
      </p:sp>
      <p:sp>
        <p:nvSpPr>
          <p:cNvPr id="9" name="Объект 2"/>
          <p:cNvSpPr txBox="1">
            <a:spLocks noChangeArrowheads="1"/>
          </p:cNvSpPr>
          <p:nvPr/>
        </p:nvSpPr>
        <p:spPr>
          <a:xfrm>
            <a:off x="631262" y="5157192"/>
            <a:ext cx="7814120" cy="1368152"/>
          </a:xfrm>
          <a:prstGeom prst="rect">
            <a:avLst/>
          </a:prstGeom>
          <a:ln w="12700">
            <a:solidFill>
              <a:srgbClr val="0070C0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32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r>
              <a:rPr lang="ru-RU" sz="36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b="1" i="1" dirty="0" smtClean="0"/>
              <a:t>Экзаменационные </a:t>
            </a:r>
            <a:r>
              <a:rPr lang="ru-RU" sz="1900" b="1" i="1" dirty="0"/>
              <a:t>бланки </a:t>
            </a:r>
            <a:r>
              <a:rPr lang="ru-RU" sz="1900" dirty="0"/>
              <a:t>удаленных </a:t>
            </a:r>
            <a:r>
              <a:rPr lang="ru-RU" sz="1900" dirty="0" smtClean="0"/>
              <a:t>участников </a:t>
            </a:r>
            <a:r>
              <a:rPr lang="ru-RU" sz="1900" dirty="0"/>
              <a:t>ГИА-9 упаковываются в возвратный доставочный пакет вместе </a:t>
            </a:r>
            <a:endParaRPr lang="ru-RU" sz="1900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1900" dirty="0" smtClean="0"/>
              <a:t>с </a:t>
            </a:r>
            <a:r>
              <a:rPr lang="ru-RU" sz="1900" dirty="0"/>
              <a:t>остальными бланками участников из </a:t>
            </a:r>
            <a:r>
              <a:rPr lang="ru-RU" sz="1900" dirty="0" smtClean="0"/>
              <a:t>аудитории.</a:t>
            </a:r>
            <a:endParaRPr lang="ru-RU" sz="1900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163763" y="3884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433314" y="-3432"/>
            <a:ext cx="8437562" cy="1029476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144000" rIns="90000" bIns="144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4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Нестандартная  </a:t>
            </a:r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ситуация</a:t>
            </a:r>
          </a:p>
          <a:p>
            <a:r>
              <a:rPr lang="ru-RU" sz="2400" b="1" i="1" dirty="0" smtClean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Удаление </a:t>
            </a:r>
            <a:r>
              <a:rPr lang="ru-RU" sz="2400" b="1" i="1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с экзамена</a:t>
            </a:r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 </a:t>
            </a:r>
            <a:endParaRPr lang="ru-RU" sz="2400" b="1" i="1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43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Объект 2"/>
          <p:cNvSpPr>
            <a:spLocks noGrp="1" noChangeArrowheads="1"/>
          </p:cNvSpPr>
          <p:nvPr>
            <p:ph idx="1"/>
          </p:nvPr>
        </p:nvSpPr>
        <p:spPr>
          <a:xfrm>
            <a:off x="820755" y="1782588"/>
            <a:ext cx="7488832" cy="3590627"/>
          </a:xfrm>
          <a:ln w="12700">
            <a:solidFill>
              <a:srgbClr val="0070C0"/>
            </a:solidFill>
          </a:ln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b="1" dirty="0" smtClean="0"/>
              <a:t>В случае, </a:t>
            </a:r>
            <a:r>
              <a:rPr lang="ru-RU" b="1" dirty="0"/>
              <a:t>если </a:t>
            </a:r>
            <a:endParaRPr lang="ru-RU" b="1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C00000"/>
                </a:solidFill>
              </a:rPr>
              <a:t>участник ГИА-9 предъявил претензию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dirty="0" smtClean="0"/>
              <a:t>по </a:t>
            </a:r>
            <a:r>
              <a:rPr lang="ru-RU" b="1" dirty="0"/>
              <a:t>содержанию задания своего КИМ, </a:t>
            </a:r>
            <a:endParaRPr lang="ru-RU" b="1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ru-RU" b="1" dirty="0"/>
              <a:t>необходимо зафиксировать </a:t>
            </a:r>
            <a:r>
              <a:rPr lang="ru-RU" b="1" dirty="0" smtClean="0"/>
              <a:t>в свободной форме суть </a:t>
            </a:r>
            <a:r>
              <a:rPr lang="ru-RU" b="1" dirty="0"/>
              <a:t>претензии в служебной записке и передать </a:t>
            </a:r>
            <a:r>
              <a:rPr lang="ru-RU" b="1" dirty="0" smtClean="0"/>
              <a:t>ее </a:t>
            </a:r>
            <a:r>
              <a:rPr lang="ru-RU" b="1" dirty="0"/>
              <a:t>руководителю ППЭ </a:t>
            </a:r>
            <a:r>
              <a:rPr lang="ru-RU" b="1" dirty="0" smtClean="0"/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i="1" dirty="0" smtClean="0"/>
              <a:t>(</a:t>
            </a:r>
            <a:r>
              <a:rPr lang="ru-RU" i="1" dirty="0"/>
              <a:t>служебная записка должна содержать информацию </a:t>
            </a:r>
            <a:r>
              <a:rPr lang="ru-RU" i="1" dirty="0" smtClean="0"/>
              <a:t>о </a:t>
            </a:r>
            <a:r>
              <a:rPr lang="ru-RU" i="1" dirty="0"/>
              <a:t>задании </a:t>
            </a:r>
            <a:endParaRPr lang="ru-RU" i="1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ru-RU" i="1" dirty="0" smtClean="0"/>
              <a:t>и содержании </a:t>
            </a:r>
            <a:r>
              <a:rPr lang="ru-RU" i="1" dirty="0"/>
              <a:t>замечания</a:t>
            </a:r>
            <a:r>
              <a:rPr lang="ru-RU" i="1" dirty="0" smtClean="0"/>
              <a:t>).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3" descr="C:\ДНЕПРОВСКАЯ_ДОКУМЕ6НТЫ_\Документы ГИА\ПОДГОТОВКА СПЕЦИАЛИСТОВ\СПЕЦИАЛИСТЫ\организаторыППЭ\eed5a99de4cf596628b60cc70a3586cd_b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15" y="396023"/>
            <a:ext cx="968872" cy="108875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555776" y="419905"/>
            <a:ext cx="42825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Нестандартная </a:t>
            </a:r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ситуация </a:t>
            </a:r>
          </a:p>
          <a:p>
            <a:r>
              <a:rPr lang="ru-RU" sz="2400" b="1" i="1" dirty="0" smtClean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Претензия</a:t>
            </a:r>
            <a:endParaRPr lang="ru-RU" sz="24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76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Объект 2"/>
          <p:cNvSpPr>
            <a:spLocks noGrp="1" noChangeArrowheads="1"/>
          </p:cNvSpPr>
          <p:nvPr>
            <p:ph idx="1"/>
          </p:nvPr>
        </p:nvSpPr>
        <p:spPr>
          <a:xfrm>
            <a:off x="3004555" y="4653136"/>
            <a:ext cx="5583337" cy="1728192"/>
          </a:xfrm>
          <a:ln w="12700">
            <a:solidFill>
              <a:srgbClr val="0070C0"/>
            </a:solidFill>
          </a:ln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000" dirty="0"/>
              <a:t>Если участник желает подать </a:t>
            </a:r>
            <a:r>
              <a:rPr lang="ru-RU" sz="2000" dirty="0" smtClean="0"/>
              <a:t>апелляцию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о </a:t>
            </a:r>
            <a:r>
              <a:rPr lang="ru-RU" sz="2000" b="1" dirty="0">
                <a:solidFill>
                  <a:srgbClr val="C00000"/>
                </a:solidFill>
              </a:rPr>
              <a:t>нарушении установленного </a:t>
            </a:r>
            <a:endParaRPr lang="ru-RU" sz="2000" b="1" dirty="0" smtClean="0">
              <a:solidFill>
                <a:srgbClr val="C000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Порядка </a:t>
            </a:r>
            <a:r>
              <a:rPr lang="ru-RU" sz="2000" b="1" dirty="0">
                <a:solidFill>
                  <a:srgbClr val="C00000"/>
                </a:solidFill>
              </a:rPr>
              <a:t>проведения ГИА-9, </a:t>
            </a:r>
            <a:endParaRPr lang="ru-RU" sz="2000" b="1" dirty="0" smtClean="0">
              <a:solidFill>
                <a:srgbClr val="C000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dirty="0" smtClean="0"/>
              <a:t>то в таком случае  он подает </a:t>
            </a:r>
            <a:r>
              <a:rPr lang="ru-RU" sz="2000" dirty="0"/>
              <a:t>апелляцию члену ГЭК, не покидая </a:t>
            </a:r>
            <a:r>
              <a:rPr lang="ru-RU" sz="2000" dirty="0" smtClean="0"/>
              <a:t>ППЭ.</a:t>
            </a:r>
            <a:r>
              <a:rPr lang="ru-RU" sz="2000" b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10" name="Picture 3" descr="C:\ДНЕПРОВСКАЯ_ДОКУМЕ6НТЫ_\Документы ГИА\ПОДГОТОВКА СПЕЦИАЛИСТОВ\СПЕЦИАЛИСТЫ\организаторыППЭ\eed5a99de4cf596628b60cc70a3586cd_b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65041"/>
            <a:ext cx="727309" cy="81730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163763" y="3884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3795135" y="34279"/>
            <a:ext cx="5148064" cy="1029476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144000" rIns="90000" bIns="144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4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Нестандартная  </a:t>
            </a:r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ситуация</a:t>
            </a:r>
          </a:p>
          <a:p>
            <a:r>
              <a:rPr lang="ru-RU" sz="2400" b="1" i="1" dirty="0" smtClean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Апелляция </a:t>
            </a:r>
            <a:endParaRPr lang="ru-RU" sz="2400" b="1" i="1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ДНЕПРОВСКАЯ_ДОКУМЕ6НТЫ_\Документы ГИА\ПОДГОТОВКА СПЕЦИАЛИСТОВ\СПЕЦИАЛИСТЫ\4_организаторы_ППЭ\!!! Подготовка организаторов ППЭ_готово\img7 — копия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2727325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низ 4"/>
          <p:cNvSpPr/>
          <p:nvPr/>
        </p:nvSpPr>
        <p:spPr>
          <a:xfrm>
            <a:off x="3203848" y="4022462"/>
            <a:ext cx="2160240" cy="630674"/>
          </a:xfrm>
          <a:prstGeom prst="downArrow">
            <a:avLst/>
          </a:prstGeom>
          <a:solidFill>
            <a:srgbClr val="FFF7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ДНЕПРОВСКАЯ_ДОКУМЕ6НТЫ_\Документы ГИА\ПОДГОТОВКА СПЕЦИАЛИСТОВ\СПЕЦИАЛИСТЫ\4_организаторы_ППЭ\!!! Подготовка организаторов ППЭ_готово\img7 — копия (2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837" y="1063755"/>
            <a:ext cx="5769619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21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CustomShape 1"/>
          <p:cNvSpPr/>
          <p:nvPr/>
        </p:nvSpPr>
        <p:spPr>
          <a:xfrm>
            <a:off x="1556234" y="2420888"/>
            <a:ext cx="6264360" cy="13219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1713AD"/>
            </a:solidFill>
            <a:round/>
          </a:ln>
          <a:effectLst>
            <a:outerShdw blurRad="63500" dist="25560" dir="5400000" rotWithShape="0">
              <a:srgbClr val="000000">
                <a:alpha val="43000"/>
              </a:srgbClr>
            </a:outerShdw>
          </a:effectLst>
          <a:scene3d>
            <a:camera prst="orthographicFront"/>
            <a:lightRig rig="brightRoom" dir="t"/>
          </a:scene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>
            <a:spAutoFit/>
          </a:bodyPr>
          <a:lstStyle/>
          <a:p>
            <a:r>
              <a:rPr lang="ru-RU" sz="4000" b="1" i="1" cap="all" spc="-1" dirty="0" smtClean="0">
                <a:solidFill>
                  <a:srgbClr val="4E67C8"/>
                </a:solidFill>
                <a:latin typeface="Cambria"/>
              </a:rPr>
              <a:t>Завершение </a:t>
            </a:r>
          </a:p>
          <a:p>
            <a:r>
              <a:rPr lang="ru-RU" sz="4000" b="1" i="1" cap="all" spc="-1" dirty="0" smtClean="0">
                <a:solidFill>
                  <a:srgbClr val="4E67C8"/>
                </a:solidFill>
                <a:latin typeface="Cambria"/>
              </a:rPr>
              <a:t>экзамена  в  </a:t>
            </a:r>
            <a:r>
              <a:rPr lang="ru-RU" sz="4000" b="1" i="1" cap="all" spc="-1" dirty="0">
                <a:solidFill>
                  <a:srgbClr val="4E67C8"/>
                </a:solidFill>
                <a:latin typeface="Cambria"/>
              </a:rPr>
              <a:t>ППЭ</a:t>
            </a:r>
          </a:p>
        </p:txBody>
      </p:sp>
    </p:spTree>
    <p:extLst>
      <p:ext uri="{BB962C8B-B14F-4D97-AF65-F5344CB8AC3E}">
        <p14:creationId xmlns:p14="http://schemas.microsoft.com/office/powerpoint/2010/main" val="339334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20918" y="58894"/>
            <a:ext cx="8437562" cy="1029476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144000" rIns="90000" bIns="144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400" b="1" i="1" dirty="0" smtClean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Организаторы </a:t>
            </a:r>
            <a:r>
              <a:rPr lang="ru-RU" sz="2400" b="1" i="1" dirty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в аудитории </a:t>
            </a:r>
            <a:endParaRPr lang="ru-RU" sz="2400" b="1" i="1" dirty="0" smtClean="0">
              <a:solidFill>
                <a:srgbClr val="C00000"/>
              </a:solidFill>
              <a:latin typeface="Cambria" pitchFamily="18" charset="0"/>
              <a:cs typeface="Times New Roman" pitchFamily="18" charset="0"/>
            </a:endParaRPr>
          </a:p>
          <a:p>
            <a:r>
              <a:rPr lang="ru-RU" sz="24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</a:t>
            </a:r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а </a:t>
            </a:r>
            <a:r>
              <a:rPr lang="ru-RU" sz="24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этапе завершения экзамена </a:t>
            </a:r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должны:</a:t>
            </a:r>
            <a:endParaRPr lang="ru-RU" sz="2400" b="1" i="1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3564904" y="332656"/>
            <a:ext cx="3492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3113" y="1412776"/>
            <a:ext cx="8208912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ClrTx/>
              <a:buSzPct val="93000"/>
              <a:buFont typeface="+mj-lt"/>
              <a:buAutoNum type="arabicParenR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З</a:t>
            </a:r>
            <a:r>
              <a:rPr lang="ru-RU" sz="20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а </a:t>
            </a: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30 минут и за 5 минут до окончания </a:t>
            </a:r>
            <a:r>
              <a:rPr lang="ru-RU" sz="20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экзамена</a:t>
            </a: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ответственный организатор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должен </a:t>
            </a:r>
            <a:r>
              <a:rPr lang="ru-RU" sz="2000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уведомить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участников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экзамена о скором его завершении и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напомнить перенести ответы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из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черновика в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бланки ответов.  </a:t>
            </a:r>
          </a:p>
          <a:p>
            <a:pPr marL="457200" indent="-457200" algn="just">
              <a:buClrTx/>
              <a:buSzPct val="93000"/>
              <a:buFont typeface="+mj-lt"/>
              <a:buAutoNum type="arabicParenR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5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algn="l">
              <a:buClrTx/>
              <a:buSzPct val="93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!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 </a:t>
            </a:r>
            <a:r>
              <a:rPr lang="ru-RU" sz="20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Если </a:t>
            </a: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участник экзамена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выполнил работу ранее установленного срока, то организаторы могут принимать ЭМ до окончания экзамена. При этом участники экзамена могут покинуть аудиторию и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ППЭ.</a:t>
            </a:r>
          </a:p>
          <a:p>
            <a:pPr marL="457200" indent="-457200" algn="just">
              <a:buClrTx/>
              <a:buSzPct val="93000"/>
              <a:buFont typeface="Wingdings" pitchFamily="2" charset="2"/>
              <a:buChar char="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8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457200" indent="-457200" algn="just">
              <a:buClrTx/>
              <a:buSzPct val="93000"/>
              <a:buFont typeface="Wingdings" pitchFamily="2" charset="2"/>
              <a:buChar char="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4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457200" indent="-457200" algn="just">
              <a:buClrTx/>
              <a:buSzPct val="93000"/>
              <a:buFont typeface="+mj-lt"/>
              <a:buAutoNum type="arabicParenR" startA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За 15 минут до окончания экзамена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организатору необходимо пересчитать лишние, испорченные, бракованные  комплекты ЭМ в аудитории, отметить в  протоколе проведения ГИА-9 по форме ППЭ-05-02 факты неявки на экзамен участников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ГИА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(при наличии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),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а также проверить отметки фактов (в случае если такие факты имели место) удаления с экзамена, не завершения выполнения экзаменационной работы, ошибок в 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документах. </a:t>
            </a:r>
            <a:endParaRPr lang="ru-RU" sz="2000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3708920" y="3645024"/>
            <a:ext cx="3636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 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20918" y="332656"/>
            <a:ext cx="8437562" cy="1029476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144000" rIns="90000" bIns="144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400" b="1" i="1" dirty="0" smtClean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Организаторы </a:t>
            </a:r>
            <a:r>
              <a:rPr lang="ru-RU" sz="2400" b="1" i="1" dirty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в аудитории </a:t>
            </a:r>
            <a:endParaRPr lang="ru-RU" sz="2400" b="1" i="1" dirty="0" smtClean="0">
              <a:solidFill>
                <a:srgbClr val="C00000"/>
              </a:solidFill>
              <a:latin typeface="Cambria" pitchFamily="18" charset="0"/>
              <a:cs typeface="Times New Roman" pitchFamily="18" charset="0"/>
            </a:endParaRPr>
          </a:p>
          <a:p>
            <a:r>
              <a:rPr lang="ru-RU" sz="24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</a:t>
            </a:r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а </a:t>
            </a:r>
            <a:r>
              <a:rPr lang="ru-RU" sz="24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этапе завершения экзамена </a:t>
            </a:r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должны:</a:t>
            </a:r>
            <a:endParaRPr lang="ru-RU" sz="2400" b="1" i="1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3564904" y="332656"/>
            <a:ext cx="3492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0918" y="1798365"/>
            <a:ext cx="814613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ClrTx/>
              <a:buSzPct val="93000"/>
              <a:buFont typeface="+mj-lt"/>
              <a:buAutoNum type="arabicParenR" startAt="3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По </a:t>
            </a:r>
            <a:r>
              <a:rPr lang="ru-RU" sz="20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истечении времени, </a:t>
            </a:r>
            <a:r>
              <a:rPr lang="ru-RU" sz="20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отведенного на проведение экзамена, ответственный организатор должен объявить, что экзамен окончен, и участники экзамена должны сложить бланки ГИА, черновики и КИМ  на край рабочего стола. </a:t>
            </a:r>
            <a:endParaRPr lang="ru-RU" sz="2000" dirty="0" smtClean="0">
              <a:solidFill>
                <a:prstClr val="black"/>
              </a:solidFill>
              <a:latin typeface="Cambria" pitchFamily="18" charset="0"/>
              <a:ea typeface="Cambria" pitchFamily="18" charset="0"/>
            </a:endParaRPr>
          </a:p>
          <a:p>
            <a:pPr marL="457200" indent="-457200" algn="just">
              <a:buClrTx/>
              <a:buSzPct val="93000"/>
              <a:buFont typeface="+mj-lt"/>
              <a:buAutoNum type="arabicParenR" startAt="3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500" dirty="0" smtClean="0">
              <a:solidFill>
                <a:prstClr val="black"/>
              </a:solidFill>
              <a:latin typeface="Cambria" pitchFamily="18" charset="0"/>
              <a:ea typeface="Cambria" pitchFamily="18" charset="0"/>
            </a:endParaRPr>
          </a:p>
          <a:p>
            <a:pPr marL="457200" indent="-457200" algn="just">
              <a:buClrTx/>
              <a:buSzPct val="93000"/>
              <a:buFont typeface="+mj-lt"/>
              <a:buAutoNum type="arabicParenR" startAt="3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Организаторы </a:t>
            </a: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 аудитории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собирают у участников ЭМ, участники при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передаче ЭМ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ставят подписи в ведомости по форме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ППЭ-05-02.</a:t>
            </a:r>
          </a:p>
          <a:p>
            <a:pPr marL="457200" indent="-457200" algn="just">
              <a:buClrTx/>
              <a:buSzPct val="93000"/>
              <a:buFont typeface="+mj-lt"/>
              <a:buAutoNum type="arabicParenR" startAt="3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500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457200" indent="-457200" algn="just">
              <a:buClrTx/>
              <a:buSzPct val="93000"/>
              <a:buFont typeface="+mj-lt"/>
              <a:buAutoNum type="arabicParenR" startAt="3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Проконтролировать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незамедлительный выход из ППЭ участников ГИА, завершивших экзамен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.</a:t>
            </a:r>
          </a:p>
          <a:p>
            <a:pPr marL="457200" indent="-457200" algn="just">
              <a:buClrTx/>
              <a:buSzPct val="93000"/>
              <a:buFont typeface="+mj-lt"/>
              <a:buAutoNum type="arabicParenR" startAt="3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5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457200" indent="-457200" algn="just">
              <a:buClrTx/>
              <a:buSzPct val="93000"/>
              <a:buFont typeface="+mj-lt"/>
              <a:buAutoNum type="arabicParenR" startAt="3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500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457200" indent="-457200" algn="just">
              <a:buClrTx/>
              <a:buSzPct val="93000"/>
              <a:buFont typeface="+mj-lt"/>
              <a:buAutoNum type="arabicParenR" startAt="3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Упаковать </a:t>
            </a:r>
            <a:r>
              <a:rPr lang="ru-RU" sz="2000" b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ЭМ</a:t>
            </a: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 установленном порядке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 </a:t>
            </a:r>
            <a:r>
              <a:rPr lang="ru-RU" sz="2000" b="1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передать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их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руководителю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ППЭ.</a:t>
            </a:r>
          </a:p>
          <a:p>
            <a:pPr marL="457200" indent="-457200" algn="just">
              <a:buClrTx/>
              <a:buSzPct val="93000"/>
              <a:buFont typeface="+mj-lt"/>
              <a:buAutoNum type="arabicParenR" startAt="3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5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457200" indent="-457200" algn="l">
              <a:buClr>
                <a:srgbClr val="0070C0"/>
              </a:buClr>
              <a:buSzPct val="99000"/>
              <a:buFont typeface="+mj-lt"/>
              <a:buAutoNum type="arabicParenR" startAt="3"/>
            </a:pPr>
            <a:endParaRPr lang="ru-RU" sz="500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457200" indent="-457200" algn="just">
              <a:buClrTx/>
              <a:buSzPct val="93000"/>
              <a:buFont typeface="+mj-lt"/>
              <a:buAutoNum type="arabicParenR" startAt="3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Покинуть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ППЭ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по указанию руководителя ППЭ.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3708920" y="3645024"/>
            <a:ext cx="3636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 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1282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20918" y="-13326"/>
            <a:ext cx="8437562" cy="660144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144000" rIns="90000" bIns="144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400" b="1" i="1" dirty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Ответственный организатор в аудитории </a:t>
            </a:r>
            <a:endParaRPr lang="ru-RU" sz="2400" b="1" i="1" dirty="0" smtClean="0">
              <a:solidFill>
                <a:srgbClr val="C00000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3564904" y="332656"/>
            <a:ext cx="3492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2753" y="706535"/>
            <a:ext cx="85637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  <a:buSzPct val="93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Должен проверить:</a:t>
            </a:r>
            <a:endParaRPr lang="ru-RU" sz="600" b="1" i="1" dirty="0" smtClean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  <a:p>
            <a:pPr>
              <a:buClrTx/>
              <a:buSzPct val="93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400" b="1" i="1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  <a:p>
            <a:pPr marL="342900" indent="-342900" algn="just">
              <a:buClrTx/>
              <a:buSzPct val="93000"/>
              <a:buFont typeface="+mj-lt"/>
              <a:buAutoNum type="arabicParenR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Б</a:t>
            </a:r>
            <a:r>
              <a:rPr lang="ru-RU" sz="1600" b="1" i="1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ланк </a:t>
            </a:r>
            <a:r>
              <a:rPr lang="ru-RU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ответов № </a:t>
            </a:r>
            <a:r>
              <a:rPr lang="ru-RU" sz="16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1 участника экзамена на наличие замены ошибочных ответов на задания с кратким ответом. </a:t>
            </a:r>
            <a:endParaRPr lang="ru-RU" sz="1600" dirty="0" smtClean="0">
              <a:solidFill>
                <a:prstClr val="black"/>
              </a:solidFill>
              <a:latin typeface="Cambria" pitchFamily="18" charset="0"/>
              <a:ea typeface="Cambria" pitchFamily="18" charset="0"/>
            </a:endParaRPr>
          </a:p>
          <a:p>
            <a:pPr marL="342900" indent="-342900" algn="just">
              <a:buClrTx/>
              <a:buSzPct val="93000"/>
              <a:buFont typeface="+mj-lt"/>
              <a:buAutoNum type="arabicParenR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400" dirty="0" smtClean="0">
              <a:solidFill>
                <a:prstClr val="black"/>
              </a:solidFill>
              <a:latin typeface="Cambria" pitchFamily="18" charset="0"/>
              <a:ea typeface="Cambria" pitchFamily="18" charset="0"/>
            </a:endParaRPr>
          </a:p>
          <a:p>
            <a:pPr marL="342900" indent="-342900" algn="just">
              <a:buClrTx/>
              <a:buSzPct val="93000"/>
              <a:buFont typeface="+mj-lt"/>
              <a:buAutoNum type="arabicParenR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i="1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В </a:t>
            </a:r>
            <a:r>
              <a:rPr lang="ru-RU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случае если участник экзамена </a:t>
            </a:r>
            <a:r>
              <a:rPr lang="ru-RU" sz="16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осуществлял во время выполнения </a:t>
            </a:r>
            <a:r>
              <a:rPr lang="ru-RU" sz="1600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экзаменационной работы замену </a:t>
            </a:r>
            <a:r>
              <a:rPr lang="ru-RU" sz="16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ошибочных ответов, организатору необходимо посчитать количество замен ошибочных ответов, в поле «Количество заполненных полей «Замена ошибочных ответов» поставить соответствующее цифровое значение, а также поставить подпись в специально отведенном месте</a:t>
            </a:r>
            <a:r>
              <a:rPr lang="ru-RU" sz="1600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.</a:t>
            </a:r>
          </a:p>
          <a:p>
            <a:pPr marL="342900" indent="-342900" algn="just">
              <a:buClrTx/>
              <a:buSzPct val="93000"/>
              <a:buFont typeface="+mj-lt"/>
              <a:buAutoNum type="arabicParenR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400" dirty="0">
              <a:solidFill>
                <a:prstClr val="black"/>
              </a:solidFill>
              <a:latin typeface="Cambria" pitchFamily="18" charset="0"/>
              <a:ea typeface="Cambria" pitchFamily="18" charset="0"/>
            </a:endParaRPr>
          </a:p>
          <a:p>
            <a:pPr marL="342900" indent="-342900" algn="just">
              <a:buClrTx/>
              <a:buSzPct val="93000"/>
              <a:buFont typeface="+mj-lt"/>
              <a:buAutoNum type="arabicParenR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В случае если участник экзамена </a:t>
            </a:r>
            <a:r>
              <a:rPr lang="ru-RU" sz="16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не использовал поле «Замена ошибочных ответов на задания с кратким ответом», организатор в поле «Количество заполненных полей «Замена ошибочных ответов» ставит «Х» и подпись в специально отведенном месте.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3708920" y="3645024"/>
            <a:ext cx="3636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 </a:t>
            </a:r>
            <a:endParaRPr lang="ru-RU" sz="2000" dirty="0">
              <a:solidFill>
                <a:schemeClr val="tx1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231685" y="3845078"/>
            <a:ext cx="8337807" cy="2972823"/>
            <a:chOff x="231685" y="3845078"/>
            <a:chExt cx="8337807" cy="2972823"/>
          </a:xfrm>
        </p:grpSpPr>
        <p:pic>
          <p:nvPicPr>
            <p:cNvPr id="2051" name="Picture 3" descr="C:\ДНЕПРОВСКАЯ_ДОКУМЕ6НТЫ_\Документы ГИА\ПОДГОТОВКА СПЕЦИАЛИСТОВ\СПЕЦИАЛИСТЫ\БЛАНКИ_ГИА-9\бланки ОГЭ-2021jpg\Бланки ОГЭ полный комплект чб 2021 версия 1.10_образец_page-0001 — копия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685" y="3845078"/>
              <a:ext cx="5361954" cy="2833331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C:\ДНЕПРОВСКАЯ_ДОКУМЕ6НТЫ_\Документы ГИА\ПОДГОТОВКА СПЕЦИАЛИСТОВ\СПЕЦИАЛИСТЫ\БЛАНКИ_ГИА-9\бланки ОГЭ-2021jpg\Бланки ОГЭ полный комплект чб 2021 версия 1.10_образец_page-0001 — копия (2)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4860" y="4648611"/>
              <a:ext cx="5654632" cy="216929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Овал 10"/>
            <p:cNvSpPr/>
            <p:nvPr/>
          </p:nvSpPr>
          <p:spPr>
            <a:xfrm>
              <a:off x="4728176" y="5872747"/>
              <a:ext cx="3816425" cy="945154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1196006" y="3900262"/>
              <a:ext cx="3816425" cy="608858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6372200" y="6129300"/>
              <a:ext cx="264188" cy="216024"/>
            </a:xfrm>
            <a:prstGeom prst="rect">
              <a:avLst/>
            </a:prstGeom>
            <a:noFill/>
            <a:ln w="158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5263169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2" name="Text Box 4"/>
          <p:cNvSpPr txBox="1">
            <a:spLocks noChangeArrowheads="1"/>
          </p:cNvSpPr>
          <p:nvPr/>
        </p:nvSpPr>
        <p:spPr bwMode="auto">
          <a:xfrm>
            <a:off x="-108520" y="2332"/>
            <a:ext cx="9073008" cy="937143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144000" rIns="90000" bIns="144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100" b="1" i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По итогам сбора </a:t>
            </a:r>
            <a:r>
              <a:rPr lang="ru-RU" sz="21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экзаменационных материалов </a:t>
            </a:r>
          </a:p>
          <a:p>
            <a:r>
              <a:rPr lang="ru-RU" sz="21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у </a:t>
            </a:r>
            <a:r>
              <a:rPr lang="ru-RU" sz="2100" b="1" i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участников ГИА </a:t>
            </a:r>
            <a:r>
              <a:rPr lang="ru-RU" sz="21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организатор </a:t>
            </a:r>
            <a:r>
              <a:rPr lang="ru-RU" sz="2100" b="1" i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формирует </a:t>
            </a:r>
            <a:r>
              <a:rPr lang="ru-RU" sz="21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стопки:</a:t>
            </a:r>
            <a:endParaRPr lang="ru-RU" sz="2100" b="1" i="1" dirty="0">
              <a:solidFill>
                <a:srgbClr val="002060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86053" name="Text Box 5"/>
          <p:cNvSpPr txBox="1">
            <a:spLocks noChangeArrowheads="1"/>
          </p:cNvSpPr>
          <p:nvPr/>
        </p:nvSpPr>
        <p:spPr bwMode="auto">
          <a:xfrm>
            <a:off x="275459" y="1196752"/>
            <a:ext cx="8424936" cy="54503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/>
          <a:extLst/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lvl="0"/>
            <a:r>
              <a:rPr lang="ru-RU" sz="2000" b="1" u="sng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на ОГЭ:</a:t>
            </a:r>
            <a:endParaRPr lang="ru-RU" sz="2000" b="1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342900" lvl="0" indent="-342900" algn="l"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бланки ответов № 1;</a:t>
            </a:r>
          </a:p>
          <a:p>
            <a:pPr marL="342900" lvl="0" indent="-342900" algn="l"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бланки ответов №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2 (лист 1, лист 2),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 </a:t>
            </a:r>
            <a:r>
              <a:rPr lang="ru-RU" sz="2000" dirty="0" err="1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т.ч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. дополнительные бланки ответов № 2;</a:t>
            </a:r>
          </a:p>
          <a:p>
            <a:pPr marL="342900" lvl="0" indent="-342900" algn="l"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использованные КИМ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;</a:t>
            </a:r>
          </a:p>
          <a:p>
            <a:pPr marL="342900" indent="-342900" algn="l"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использованные черновики; </a:t>
            </a:r>
          </a:p>
          <a:p>
            <a:pPr marL="342900" indent="-342900" algn="l"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бракованные (испорченные) ЭМ </a:t>
            </a:r>
            <a:r>
              <a:rPr lang="ru-RU" sz="2000" i="1" dirty="0">
                <a:solidFill>
                  <a:schemeClr val="tx1"/>
                </a:solidFill>
              </a:rPr>
              <a:t>(при наличии);</a:t>
            </a:r>
          </a:p>
          <a:p>
            <a:pPr marL="342900" indent="-342900" algn="l"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неиспользованные дополнительные бланки ответов </a:t>
            </a:r>
            <a:r>
              <a:rPr lang="ru-RU" sz="2000" i="1" dirty="0">
                <a:solidFill>
                  <a:schemeClr val="tx1"/>
                </a:solidFill>
              </a:rPr>
              <a:t>(при наличии</a:t>
            </a:r>
            <a:r>
              <a:rPr lang="ru-RU" sz="2000" i="1" dirty="0" smtClean="0">
                <a:solidFill>
                  <a:schemeClr val="tx1"/>
                </a:solidFill>
              </a:rPr>
              <a:t>);</a:t>
            </a:r>
          </a:p>
          <a:p>
            <a:pPr marL="342900" lvl="0" indent="-342900" algn="l"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неиспользованные ЭМ </a:t>
            </a:r>
            <a:r>
              <a:rPr lang="ru-RU" sz="2000" i="1" dirty="0">
                <a:solidFill>
                  <a:schemeClr val="tx1"/>
                </a:solidFill>
              </a:rPr>
              <a:t>(при наличии</a:t>
            </a:r>
            <a:r>
              <a:rPr lang="ru-RU" sz="2000" i="1" dirty="0" smtClean="0">
                <a:solidFill>
                  <a:schemeClr val="tx1"/>
                </a:solidFill>
              </a:rPr>
              <a:t>)</a:t>
            </a:r>
            <a:endParaRPr lang="ru-RU" sz="2000" i="1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lvl="0"/>
            <a:r>
              <a:rPr lang="ru-RU" sz="2000" b="1" u="sng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на </a:t>
            </a:r>
            <a:r>
              <a:rPr lang="ru-RU" sz="2000" b="1" u="sng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ГВЭ:</a:t>
            </a:r>
            <a:endParaRPr lang="ru-RU" sz="2000" b="1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342900" lvl="0" indent="-342900" algn="l"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регистрационные бланки;</a:t>
            </a:r>
          </a:p>
          <a:p>
            <a:pPr marL="342900" lvl="0" indent="-342900" algn="l"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бланки ответов на ГВЭ, в </a:t>
            </a:r>
            <a:r>
              <a:rPr lang="ru-RU" sz="2000" dirty="0" err="1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т.ч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. дополнительные бланки ответов ГВЭ;</a:t>
            </a:r>
          </a:p>
          <a:p>
            <a:pPr marL="342900" lvl="0" indent="-342900" algn="l"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использованные экзаменационные варианты заданий ГВЭ;</a:t>
            </a:r>
          </a:p>
          <a:p>
            <a:pPr marL="342900" lvl="0" indent="-342900" algn="l"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использованные черновики; </a:t>
            </a:r>
          </a:p>
          <a:p>
            <a:pPr marL="342900" lvl="0" indent="-342900" algn="l"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бракованные </a:t>
            </a:r>
            <a:r>
              <a:rPr lang="ru-RU" sz="18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(испорченные)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ЭМ </a:t>
            </a:r>
            <a:r>
              <a:rPr lang="ru-RU" sz="1800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(при наличии);</a:t>
            </a:r>
          </a:p>
          <a:p>
            <a:pPr marL="342900" lvl="0" indent="-342900" algn="l"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неиспользованные дополнительные бланки ответов </a:t>
            </a:r>
            <a:r>
              <a:rPr lang="ru-RU" sz="1800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(</a:t>
            </a:r>
            <a:r>
              <a:rPr lang="ru-RU" sz="1800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при наличии</a:t>
            </a:r>
            <a:r>
              <a:rPr lang="ru-RU" sz="1800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);</a:t>
            </a:r>
          </a:p>
          <a:p>
            <a:pPr marL="342900" lvl="0" indent="-342900" algn="l"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неиспользованные ЭМ </a:t>
            </a:r>
            <a:r>
              <a:rPr lang="ru-RU" sz="1800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(при наличии</a:t>
            </a:r>
            <a:r>
              <a:rPr lang="ru-RU" sz="1800" i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)</a:t>
            </a:r>
            <a:endParaRPr lang="ru-RU" sz="1800" i="1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3104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06544" y="0"/>
            <a:ext cx="8593996" cy="1029476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144000" rIns="90000" bIns="144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Упаковка экзаменационных материалов</a:t>
            </a:r>
          </a:p>
          <a:p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2400" b="1" i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по завершении </a:t>
            </a:r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экзамена</a:t>
            </a:r>
            <a:endParaRPr lang="ru-RU" sz="2400" b="1" i="1" dirty="0">
              <a:solidFill>
                <a:srgbClr val="002060"/>
              </a:solidFill>
              <a:latin typeface="Cambria" pitchFamily="18" charset="0"/>
              <a:ea typeface="Cambria" pitchFamily="18" charset="0"/>
              <a:cs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06544" y="1020279"/>
            <a:ext cx="8469911" cy="2680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/>
          <a:extLst/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000" b="1" dirty="0" smtClean="0">
                <a:solidFill>
                  <a:srgbClr val="002060"/>
                </a:solidFill>
              </a:rPr>
              <a:t>на ОГЭ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>
                <a:solidFill>
                  <a:prstClr val="black"/>
                </a:solidFill>
              </a:rPr>
              <a:t>Организатор в аудитории </a:t>
            </a:r>
            <a:r>
              <a:rPr lang="ru-RU" sz="2000" dirty="0" smtClean="0">
                <a:solidFill>
                  <a:prstClr val="black"/>
                </a:solidFill>
              </a:rPr>
              <a:t>в </a:t>
            </a:r>
            <a:r>
              <a:rPr lang="ru-RU" sz="2000" b="1" dirty="0">
                <a:solidFill>
                  <a:prstClr val="black"/>
                </a:solidFill>
              </a:rPr>
              <a:t>ОДИН</a:t>
            </a:r>
            <a:r>
              <a:rPr lang="ru-RU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>
                <a:solidFill>
                  <a:prstClr val="black"/>
                </a:solidFill>
              </a:rPr>
              <a:t>возвратный доставочный пакет </a:t>
            </a:r>
            <a:r>
              <a:rPr lang="ru-RU" sz="2000" b="1" dirty="0">
                <a:solidFill>
                  <a:prstClr val="black"/>
                </a:solidFill>
              </a:rPr>
              <a:t>упаковывает общей стопкой </a:t>
            </a:r>
            <a:r>
              <a:rPr lang="ru-RU" sz="2000" dirty="0">
                <a:solidFill>
                  <a:prstClr val="black"/>
                </a:solidFill>
              </a:rPr>
              <a:t>экзаменационные бланки </a:t>
            </a:r>
            <a:r>
              <a:rPr lang="ru-RU" sz="2000" dirty="0" smtClean="0">
                <a:solidFill>
                  <a:prstClr val="black"/>
                </a:solidFill>
              </a:rPr>
              <a:t>участников </a:t>
            </a:r>
          </a:p>
          <a:p>
            <a:r>
              <a:rPr lang="ru-RU" sz="2000" dirty="0" smtClean="0">
                <a:solidFill>
                  <a:prstClr val="black"/>
                </a:solidFill>
              </a:rPr>
              <a:t>в </a:t>
            </a:r>
            <a:r>
              <a:rPr lang="ru-RU" sz="2000" dirty="0">
                <a:solidFill>
                  <a:prstClr val="black"/>
                </a:solidFill>
              </a:rPr>
              <a:t>следующей последовательности</a:t>
            </a:r>
            <a:r>
              <a:rPr lang="ru-RU" sz="2000" dirty="0" smtClean="0">
                <a:solidFill>
                  <a:prstClr val="black"/>
                </a:solidFill>
              </a:rPr>
              <a:t>:</a:t>
            </a:r>
          </a:p>
          <a:p>
            <a:endParaRPr lang="ru-RU" sz="2000" dirty="0">
              <a:solidFill>
                <a:prstClr val="black"/>
              </a:solidFill>
            </a:endParaRPr>
          </a:p>
          <a:p>
            <a:pPr algn="l"/>
            <a:r>
              <a:rPr lang="ru-RU" sz="2000" dirty="0">
                <a:solidFill>
                  <a:prstClr val="black"/>
                </a:solidFill>
              </a:rPr>
              <a:t>1. Все бланки ответов № </a:t>
            </a:r>
            <a:r>
              <a:rPr lang="ru-RU" sz="2000" dirty="0" smtClean="0">
                <a:solidFill>
                  <a:prstClr val="black"/>
                </a:solidFill>
              </a:rPr>
              <a:t>1;</a:t>
            </a:r>
            <a:endParaRPr lang="ru-RU" sz="2000" dirty="0">
              <a:solidFill>
                <a:prstClr val="black"/>
              </a:solidFill>
            </a:endParaRPr>
          </a:p>
          <a:p>
            <a:pPr algn="l"/>
            <a:r>
              <a:rPr lang="ru-RU" sz="2000" dirty="0">
                <a:solidFill>
                  <a:prstClr val="black"/>
                </a:solidFill>
              </a:rPr>
              <a:t>2. Все бланки ответов № 2, в </a:t>
            </a:r>
            <a:r>
              <a:rPr lang="ru-RU" sz="2000" dirty="0" err="1">
                <a:solidFill>
                  <a:prstClr val="black"/>
                </a:solidFill>
              </a:rPr>
              <a:t>т.ч</a:t>
            </a:r>
            <a:r>
              <a:rPr lang="ru-RU" sz="2000" dirty="0">
                <a:solidFill>
                  <a:prstClr val="black"/>
                </a:solidFill>
              </a:rPr>
              <a:t>. дополнительные бланки ответов № 2, размещенные за основным бланком </a:t>
            </a:r>
            <a:r>
              <a:rPr lang="ru-RU" sz="2000" dirty="0" smtClean="0">
                <a:solidFill>
                  <a:prstClr val="black"/>
                </a:solidFill>
              </a:rPr>
              <a:t>ответов.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06544" y="3728856"/>
            <a:ext cx="6093648" cy="31727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/>
          <a:extLst/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000" b="1" dirty="0">
                <a:solidFill>
                  <a:srgbClr val="002060"/>
                </a:solidFill>
              </a:rPr>
              <a:t>на </a:t>
            </a:r>
            <a:r>
              <a:rPr lang="ru-RU" sz="2000" b="1" dirty="0" smtClean="0">
                <a:solidFill>
                  <a:srgbClr val="002060"/>
                </a:solidFill>
              </a:rPr>
              <a:t>ГВЭ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indent="450215">
              <a:spcAft>
                <a:spcPts val="0"/>
              </a:spcAft>
            </a:pPr>
            <a:r>
              <a:rPr lang="ru-RU" sz="2000" dirty="0">
                <a:ea typeface="Times New Roman"/>
                <a:cs typeface="Times New Roman" pitchFamily="18" charset="0"/>
              </a:rPr>
              <a:t>Организатор в аудитории на ГВЭ в </a:t>
            </a:r>
            <a:r>
              <a:rPr lang="ru-RU" sz="2000" b="1" dirty="0">
                <a:ea typeface="Times New Roman"/>
                <a:cs typeface="Times New Roman" pitchFamily="18" charset="0"/>
              </a:rPr>
              <a:t>ОДИН</a:t>
            </a:r>
            <a:r>
              <a:rPr lang="ru-RU" sz="2000" dirty="0">
                <a:ea typeface="Times New Roman"/>
                <a:cs typeface="Times New Roman" pitchFamily="18" charset="0"/>
              </a:rPr>
              <a:t> возвратный доставочный пакет </a:t>
            </a:r>
            <a:r>
              <a:rPr lang="ru-RU" sz="2000" b="1" dirty="0">
                <a:ea typeface="Times New Roman"/>
                <a:cs typeface="Times New Roman" pitchFamily="18" charset="0"/>
              </a:rPr>
              <a:t>упаковывает общей стопкой </a:t>
            </a:r>
            <a:r>
              <a:rPr lang="ru-RU" sz="2000" dirty="0">
                <a:ea typeface="Times New Roman"/>
                <a:cs typeface="Times New Roman" pitchFamily="18" charset="0"/>
              </a:rPr>
              <a:t>экзаменационные бланки участников </a:t>
            </a:r>
            <a:endParaRPr lang="ru-RU" sz="2000" dirty="0" smtClean="0">
              <a:ea typeface="Times New Roman"/>
              <a:cs typeface="Times New Roman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ru-RU" sz="2000" dirty="0" smtClean="0">
                <a:ea typeface="Times New Roman"/>
                <a:cs typeface="Times New Roman" pitchFamily="18" charset="0"/>
              </a:rPr>
              <a:t>в </a:t>
            </a:r>
            <a:r>
              <a:rPr lang="ru-RU" sz="2000" dirty="0">
                <a:ea typeface="Times New Roman"/>
                <a:cs typeface="Times New Roman" pitchFamily="18" charset="0"/>
              </a:rPr>
              <a:t>следующей последовательности</a:t>
            </a:r>
            <a:r>
              <a:rPr lang="ru-RU" sz="2000" dirty="0" smtClean="0">
                <a:ea typeface="Times New Roman"/>
                <a:cs typeface="Times New Roman" pitchFamily="18" charset="0"/>
              </a:rPr>
              <a:t>: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2000" dirty="0" smtClean="0">
              <a:ea typeface="Times New Roman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a typeface="Times New Roman"/>
                <a:cs typeface="Times New Roman" pitchFamily="18" charset="0"/>
              </a:rPr>
              <a:t>1. Все </a:t>
            </a:r>
            <a:r>
              <a:rPr lang="ru-RU" sz="2000" dirty="0">
                <a:ea typeface="Times New Roman"/>
                <a:cs typeface="Times New Roman" pitchFamily="18" charset="0"/>
              </a:rPr>
              <a:t>регистрационные бланки.</a:t>
            </a:r>
            <a:endParaRPr lang="ru-RU" sz="2000" dirty="0"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630555" algn="l"/>
              </a:tabLst>
            </a:pPr>
            <a:r>
              <a:rPr lang="ru-RU" sz="2000" dirty="0" smtClean="0">
                <a:ea typeface="Times New Roman"/>
                <a:cs typeface="Times New Roman" pitchFamily="18" charset="0"/>
              </a:rPr>
              <a:t>2. Все </a:t>
            </a:r>
            <a:r>
              <a:rPr lang="ru-RU" sz="2000" dirty="0">
                <a:ea typeface="Times New Roman"/>
                <a:cs typeface="Times New Roman" pitchFamily="18" charset="0"/>
              </a:rPr>
              <a:t>бланки ответов, в </a:t>
            </a:r>
            <a:r>
              <a:rPr lang="ru-RU" sz="2000" dirty="0" err="1">
                <a:ea typeface="Times New Roman"/>
                <a:cs typeface="Times New Roman" pitchFamily="18" charset="0"/>
              </a:rPr>
              <a:t>т.ч</a:t>
            </a:r>
            <a:r>
              <a:rPr lang="ru-RU" sz="2000" dirty="0">
                <a:ea typeface="Times New Roman"/>
                <a:cs typeface="Times New Roman" pitchFamily="18" charset="0"/>
              </a:rPr>
              <a:t>. дополнительные бланки ответов, размещенные за основным бланком ответов</a:t>
            </a:r>
            <a:r>
              <a:rPr lang="ru-RU" sz="2000" dirty="0" smtClean="0">
                <a:ea typeface="Times New Roman"/>
                <a:cs typeface="Times New Roman" pitchFamily="18" charset="0"/>
              </a:rPr>
              <a:t>.</a:t>
            </a:r>
            <a:endParaRPr lang="ru-RU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pic>
        <p:nvPicPr>
          <p:cNvPr id="9" name="Picture 2" descr="C:\ДНЕПРОВСКАЯ_ДОКУМЕ6НТЫ_\Документы ГИА\ПОДГОТОВКА СПЕЦИАЛИСТОВ\СПЕЦИАЛИСТЫ\4_организаторы_ППЭ\minprosveshheniya-provedet-v-shkolah-sobraniya-po-profilaktike-suitsidov-pered-e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895" y="3766049"/>
            <a:ext cx="2786530" cy="19204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9512" y="44624"/>
            <a:ext cx="8593996" cy="690922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144000" rIns="90000" bIns="144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6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Упаковка </a:t>
            </a:r>
            <a:r>
              <a:rPr lang="ru-RU" sz="2600" b="1" i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материалов по завершении </a:t>
            </a:r>
            <a:r>
              <a:rPr lang="ru-RU" sz="26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экзамена</a:t>
            </a:r>
            <a:endParaRPr lang="ru-RU" sz="2600" b="1" i="1" dirty="0">
              <a:solidFill>
                <a:srgbClr val="002060"/>
              </a:solidFill>
              <a:latin typeface="Cambria" pitchFamily="18" charset="0"/>
              <a:ea typeface="Cambria" pitchFamily="18" charset="0"/>
              <a:cs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05072" y="853578"/>
            <a:ext cx="8342871" cy="25264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/>
          <a:extLst/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000" b="1" dirty="0">
                <a:solidFill>
                  <a:schemeClr val="tx1"/>
                </a:solidFill>
              </a:rPr>
              <a:t>Собранные ЭМ организаторы упаковывают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в </a:t>
            </a:r>
            <a:r>
              <a:rPr lang="ru-RU" sz="2000" dirty="0">
                <a:solidFill>
                  <a:schemeClr val="tx1"/>
                </a:solidFill>
              </a:rPr>
              <a:t>отдельные возвратные доставочные пакеты (для бланков ответов)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и </a:t>
            </a:r>
            <a:r>
              <a:rPr lang="ru-RU" sz="2000" dirty="0">
                <a:solidFill>
                  <a:schemeClr val="tx1"/>
                </a:solidFill>
              </a:rPr>
              <a:t>отдельные пакеты </a:t>
            </a:r>
            <a:r>
              <a:rPr lang="ru-RU" sz="2000" dirty="0" smtClean="0">
                <a:solidFill>
                  <a:schemeClr val="tx1"/>
                </a:solidFill>
              </a:rPr>
              <a:t>для </a:t>
            </a:r>
            <a:r>
              <a:rPr lang="ru-RU" sz="2000" dirty="0">
                <a:solidFill>
                  <a:schemeClr val="tx1"/>
                </a:solidFill>
              </a:rPr>
              <a:t>каждого вида материала.  </a:t>
            </a:r>
          </a:p>
          <a:p>
            <a:endParaRPr lang="ru-RU" sz="800" dirty="0" smtClean="0">
              <a:solidFill>
                <a:schemeClr val="tx1"/>
              </a:solidFill>
            </a:endParaRPr>
          </a:p>
          <a:p>
            <a:r>
              <a:rPr lang="ru-RU" sz="2000" b="1" dirty="0" smtClean="0">
                <a:solidFill>
                  <a:schemeClr val="tx1"/>
                </a:solidFill>
              </a:rPr>
              <a:t>На </a:t>
            </a:r>
            <a:r>
              <a:rPr lang="ru-RU" sz="2000" b="1" dirty="0">
                <a:solidFill>
                  <a:schemeClr val="tx1"/>
                </a:solidFill>
              </a:rPr>
              <a:t>каждом пакете организаторы отмечают </a:t>
            </a:r>
            <a:endParaRPr lang="ru-RU" sz="2000" b="1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наименование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smtClean="0">
                <a:solidFill>
                  <a:schemeClr val="tx1"/>
                </a:solidFill>
              </a:rPr>
              <a:t>адрес </a:t>
            </a:r>
            <a:r>
              <a:rPr lang="ru-RU" sz="2000" dirty="0">
                <a:solidFill>
                  <a:schemeClr val="tx1"/>
                </a:solidFill>
              </a:rPr>
              <a:t>и </a:t>
            </a:r>
            <a:r>
              <a:rPr lang="ru-RU" sz="2000" dirty="0" smtClean="0">
                <a:solidFill>
                  <a:schemeClr val="tx1"/>
                </a:solidFill>
              </a:rPr>
              <a:t>код ППЭ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smtClean="0">
                <a:solidFill>
                  <a:schemeClr val="tx1"/>
                </a:solidFill>
              </a:rPr>
              <a:t>номер </a:t>
            </a:r>
            <a:r>
              <a:rPr lang="ru-RU" sz="2000" dirty="0">
                <a:solidFill>
                  <a:schemeClr val="tx1"/>
                </a:solidFill>
              </a:rPr>
              <a:t>аудитории, </a:t>
            </a:r>
            <a:r>
              <a:rPr lang="ru-RU" sz="2000" dirty="0" smtClean="0">
                <a:solidFill>
                  <a:schemeClr val="tx1"/>
                </a:solidFill>
              </a:rPr>
              <a:t>наименование </a:t>
            </a:r>
            <a:r>
              <a:rPr lang="ru-RU" sz="2000" dirty="0">
                <a:solidFill>
                  <a:schemeClr val="tx1"/>
                </a:solidFill>
              </a:rPr>
              <a:t>учебного предмета, по которому проводился экзамен, и количество материалов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в </a:t>
            </a:r>
            <a:r>
              <a:rPr lang="ru-RU" sz="2000" dirty="0">
                <a:solidFill>
                  <a:schemeClr val="tx1"/>
                </a:solidFill>
              </a:rPr>
              <a:t>пакете, </a:t>
            </a:r>
            <a:r>
              <a:rPr lang="ru-RU" sz="2000" dirty="0" smtClean="0">
                <a:solidFill>
                  <a:schemeClr val="tx1"/>
                </a:solidFill>
              </a:rPr>
              <a:t>ФИО организаторов,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ставят </a:t>
            </a:r>
            <a:r>
              <a:rPr lang="ru-RU" sz="2200" dirty="0">
                <a:solidFill>
                  <a:schemeClr val="tx1"/>
                </a:solidFill>
              </a:rPr>
              <a:t>подпись.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51263" y="3721598"/>
            <a:ext cx="8450491" cy="30188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/>
          <a:extLst/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200" b="1" dirty="0">
                <a:solidFill>
                  <a:srgbClr val="C00000"/>
                </a:solidFill>
              </a:rPr>
              <a:t>При этом запрещается: </a:t>
            </a:r>
          </a:p>
          <a:p>
            <a:pPr marL="457200" lvl="0" indent="-457200" algn="l">
              <a:buSzPct val="99000"/>
              <a:buFont typeface="+mj-lt"/>
              <a:buAutoNum type="arabicParenR"/>
            </a:pPr>
            <a:r>
              <a:rPr lang="ru-RU" sz="2000" b="1" i="1" dirty="0">
                <a:solidFill>
                  <a:schemeClr val="tx1"/>
                </a:solidFill>
              </a:rPr>
              <a:t>использовать</a:t>
            </a:r>
            <a:r>
              <a:rPr lang="ru-RU" sz="2000" dirty="0">
                <a:solidFill>
                  <a:schemeClr val="tx1"/>
                </a:solidFill>
              </a:rPr>
              <a:t> при упаковке бланков какие-либо иные пакеты вместо выданных руководителем ППЭ до начала экзамена специально предназначенных возвратных доставочных </a:t>
            </a:r>
            <a:r>
              <a:rPr lang="ru-RU" sz="2000" dirty="0" smtClean="0">
                <a:solidFill>
                  <a:schemeClr val="tx1"/>
                </a:solidFill>
              </a:rPr>
              <a:t>пакетов;</a:t>
            </a:r>
          </a:p>
          <a:p>
            <a:pPr marL="457200" lvl="0" indent="-457200" algn="l">
              <a:buSzPct val="99000"/>
              <a:buFont typeface="+mj-lt"/>
              <a:buAutoNum type="arabicParenR"/>
            </a:pPr>
            <a:r>
              <a:rPr lang="ru-RU" sz="2000" b="1" i="1" dirty="0" smtClean="0">
                <a:solidFill>
                  <a:schemeClr val="tx1"/>
                </a:solidFill>
              </a:rPr>
              <a:t>вкладывать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в возвратные доставочные пакеты вместе </a:t>
            </a:r>
            <a:r>
              <a:rPr lang="ru-RU" sz="2000" dirty="0" smtClean="0">
                <a:solidFill>
                  <a:schemeClr val="tx1"/>
                </a:solidFill>
              </a:rPr>
              <a:t>с бланками </a:t>
            </a:r>
            <a:r>
              <a:rPr lang="ru-RU" sz="2000" dirty="0">
                <a:solidFill>
                  <a:schemeClr val="tx1"/>
                </a:solidFill>
              </a:rPr>
              <a:t>ответов какие-либо другие материалы;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457200" lvl="0" indent="-457200" algn="l">
              <a:buSzPct val="99000"/>
              <a:buFont typeface="+mj-lt"/>
              <a:buAutoNum type="arabicParenR"/>
            </a:pPr>
            <a:r>
              <a:rPr lang="ru-RU" sz="2000" b="1" i="1" dirty="0" smtClean="0">
                <a:solidFill>
                  <a:schemeClr val="tx1"/>
                </a:solidFill>
              </a:rPr>
              <a:t>скреплять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бланки (скрепками, </a:t>
            </a:r>
            <a:r>
              <a:rPr lang="ru-RU" sz="2000" dirty="0" err="1">
                <a:solidFill>
                  <a:schemeClr val="tx1"/>
                </a:solidFill>
              </a:rPr>
              <a:t>степлерами</a:t>
            </a:r>
            <a:r>
              <a:rPr lang="ru-RU" sz="2000" dirty="0">
                <a:solidFill>
                  <a:schemeClr val="tx1"/>
                </a:solidFill>
              </a:rPr>
              <a:t> и т.п.);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457200" lvl="0" indent="-457200" algn="l">
              <a:buSzPct val="99000"/>
              <a:buFont typeface="+mj-lt"/>
              <a:buAutoNum type="arabicParenR"/>
            </a:pPr>
            <a:r>
              <a:rPr lang="ru-RU" sz="2000" b="1" i="1" dirty="0" smtClean="0">
                <a:solidFill>
                  <a:schemeClr val="tx1"/>
                </a:solidFill>
              </a:rPr>
              <a:t>менять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ориентацию бланков в доставочном пакете (верх – низ, лицевая – оборотная стороны).</a:t>
            </a:r>
          </a:p>
        </p:txBody>
      </p:sp>
      <p:pic>
        <p:nvPicPr>
          <p:cNvPr id="2050" name="Picture 2" descr="C:\ДНЕПРОВСКАЯ_ДОКУМЕ6НТЫ_\Документы ГИА\ПОДГОТОВКА СПЕЦИАЛИСТОВ\СПЕЦИАЛИСТЫ\4_организаторы_ППЭ\yasakla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684" y="3356991"/>
            <a:ext cx="1033410" cy="108423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10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92048" y="50927"/>
            <a:ext cx="8427507" cy="1091032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144000" rIns="90000" bIns="144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6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Упаковка </a:t>
            </a:r>
            <a:r>
              <a:rPr lang="ru-RU" sz="2600" b="1" i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материалов </a:t>
            </a:r>
            <a:endParaRPr lang="ru-RU" sz="2600" b="1" i="1" dirty="0" smtClean="0">
              <a:solidFill>
                <a:srgbClr val="002060"/>
              </a:solidFill>
              <a:latin typeface="Cambria" pitchFamily="18" charset="0"/>
              <a:ea typeface="Cambria" pitchFamily="18" charset="0"/>
            </a:endParaRPr>
          </a:p>
          <a:p>
            <a:r>
              <a:rPr lang="ru-RU" sz="26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по </a:t>
            </a:r>
            <a:r>
              <a:rPr lang="ru-RU" sz="2600" b="1" i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завершении </a:t>
            </a:r>
            <a:r>
              <a:rPr lang="ru-RU" sz="26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экзамена</a:t>
            </a:r>
            <a:endParaRPr lang="ru-RU" sz="2600" b="1" i="1" dirty="0">
              <a:solidFill>
                <a:srgbClr val="002060"/>
              </a:solidFill>
              <a:latin typeface="Cambria" pitchFamily="18" charset="0"/>
              <a:ea typeface="Cambria" pitchFamily="18" charset="0"/>
              <a:cs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10324" y="1325494"/>
            <a:ext cx="8342871" cy="4927091"/>
          </a:xfrm>
          <a:prstGeom prst="rect">
            <a:avLst/>
          </a:prstGeom>
          <a:solidFill>
            <a:srgbClr val="F3F7FB"/>
          </a:solidFill>
          <a:ln w="12700">
            <a:solidFill>
              <a:srgbClr val="0070C0"/>
            </a:solidFill>
            <a:miter lim="800000"/>
            <a:headEnd/>
            <a:tailEnd/>
          </a:ln>
          <a:effectLst/>
          <a:extLst/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457200" indent="-457200" algn="l">
              <a:buAutoNum type="arabicParenR"/>
            </a:pPr>
            <a:r>
              <a:rPr lang="ru-RU" sz="2400" dirty="0" smtClean="0">
                <a:solidFill>
                  <a:schemeClr val="tx1"/>
                </a:solidFill>
              </a:rPr>
              <a:t>Использованные КИМ</a:t>
            </a:r>
          </a:p>
          <a:p>
            <a:pPr marL="457200" indent="-457200" algn="l">
              <a:buAutoNum type="arabicParenR"/>
            </a:pPr>
            <a:r>
              <a:rPr lang="ru-RU" sz="2400" dirty="0" smtClean="0">
                <a:solidFill>
                  <a:schemeClr val="tx1"/>
                </a:solidFill>
              </a:rPr>
              <a:t>Черновики</a:t>
            </a:r>
          </a:p>
          <a:p>
            <a:pPr marL="457200" indent="-457200" algn="l">
              <a:buAutoNum type="arabicParenR"/>
            </a:pPr>
            <a:r>
              <a:rPr lang="ru-RU" sz="2400" dirty="0" smtClean="0">
                <a:solidFill>
                  <a:schemeClr val="tx1"/>
                </a:solidFill>
              </a:rPr>
              <a:t>ЭМ </a:t>
            </a:r>
            <a:r>
              <a:rPr lang="ru-RU" sz="2400" dirty="0">
                <a:solidFill>
                  <a:schemeClr val="tx1"/>
                </a:solidFill>
              </a:rPr>
              <a:t>имеющие брак или </a:t>
            </a:r>
            <a:r>
              <a:rPr lang="ru-RU" sz="2400" dirty="0" smtClean="0">
                <a:solidFill>
                  <a:schemeClr val="tx1"/>
                </a:solidFill>
              </a:rPr>
              <a:t>некомплектность</a:t>
            </a:r>
          </a:p>
          <a:p>
            <a:pPr marL="457200" indent="-457200" algn="l">
              <a:buAutoNum type="arabicParenR"/>
            </a:pPr>
            <a:r>
              <a:rPr lang="ru-RU" sz="2400" dirty="0">
                <a:solidFill>
                  <a:schemeClr val="tx1"/>
                </a:solidFill>
              </a:rPr>
              <a:t>Н</a:t>
            </a:r>
            <a:r>
              <a:rPr lang="ru-RU" sz="2400" dirty="0" smtClean="0">
                <a:solidFill>
                  <a:schemeClr val="tx1"/>
                </a:solidFill>
              </a:rPr>
              <a:t>еиспользованные </a:t>
            </a:r>
            <a:r>
              <a:rPr lang="ru-RU" sz="2400" dirty="0">
                <a:solidFill>
                  <a:schemeClr val="tx1"/>
                </a:solidFill>
              </a:rPr>
              <a:t>ЭМ 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l"/>
            <a:endParaRPr lang="ru-RU" sz="2400" dirty="0" smtClean="0">
              <a:solidFill>
                <a:schemeClr val="tx1"/>
              </a:solidFill>
            </a:endParaRPr>
          </a:p>
          <a:p>
            <a:pPr algn="l"/>
            <a:endParaRPr lang="ru-RU" sz="2400" dirty="0" smtClean="0">
              <a:solidFill>
                <a:schemeClr val="tx1"/>
              </a:solidFill>
            </a:endParaRPr>
          </a:p>
          <a:p>
            <a:pPr algn="l"/>
            <a:endParaRPr lang="ru-RU" sz="2400" dirty="0" smtClean="0">
              <a:solidFill>
                <a:schemeClr val="tx1"/>
              </a:solidFill>
            </a:endParaRPr>
          </a:p>
          <a:p>
            <a:pPr algn="l"/>
            <a:endParaRPr lang="ru-RU" sz="24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Wingdings" pitchFamily="2" charset="2"/>
              <a:buChar char="ü"/>
            </a:pPr>
            <a:r>
              <a:rPr lang="ru-RU" sz="2400" b="1" i="1" dirty="0" smtClean="0">
                <a:solidFill>
                  <a:schemeClr val="tx1"/>
                </a:solidFill>
              </a:rPr>
              <a:t>Пересчитать</a:t>
            </a:r>
            <a:endParaRPr lang="ru-RU" sz="24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Wingdings" pitchFamily="2" charset="2"/>
              <a:buChar char="ü"/>
            </a:pPr>
            <a:r>
              <a:rPr lang="ru-RU" sz="2400" b="1" i="1" dirty="0" smtClean="0">
                <a:solidFill>
                  <a:schemeClr val="tx1"/>
                </a:solidFill>
              </a:rPr>
              <a:t>Запечатать</a:t>
            </a:r>
            <a:r>
              <a:rPr lang="ru-RU" sz="2400" dirty="0" smtClean="0">
                <a:solidFill>
                  <a:schemeClr val="tx1"/>
                </a:solidFill>
              </a:rPr>
              <a:t> в </a:t>
            </a:r>
            <a:r>
              <a:rPr lang="ru-RU" sz="2400" dirty="0">
                <a:solidFill>
                  <a:schemeClr val="tx1"/>
                </a:solidFill>
              </a:rPr>
              <a:t>бумажные конверты </a:t>
            </a:r>
            <a:r>
              <a:rPr lang="ru-RU" sz="1800" dirty="0">
                <a:solidFill>
                  <a:schemeClr val="tx1"/>
                </a:solidFill>
              </a:rPr>
              <a:t>(или другой упаковочный материал) </a:t>
            </a:r>
            <a:endParaRPr lang="ru-RU" sz="18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Wingdings" pitchFamily="2" charset="2"/>
              <a:buChar char="ü"/>
            </a:pPr>
            <a:r>
              <a:rPr lang="ru-RU" sz="2400" b="1" i="1" dirty="0">
                <a:solidFill>
                  <a:schemeClr val="tx1"/>
                </a:solidFill>
              </a:rPr>
              <a:t>П</a:t>
            </a:r>
            <a:r>
              <a:rPr lang="ru-RU" sz="2400" b="1" i="1" dirty="0" smtClean="0">
                <a:solidFill>
                  <a:schemeClr val="tx1"/>
                </a:solidFill>
              </a:rPr>
              <a:t>риклеить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сопроводительные бланки </a:t>
            </a:r>
            <a:endParaRPr lang="ru-RU" sz="24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Wingdings" pitchFamily="2" charset="2"/>
              <a:buChar char="ü"/>
            </a:pPr>
            <a:r>
              <a:rPr lang="ru-RU" sz="2400" b="1" i="1" dirty="0" smtClean="0">
                <a:solidFill>
                  <a:schemeClr val="tx1"/>
                </a:solidFill>
              </a:rPr>
              <a:t>Указать</a:t>
            </a:r>
            <a:r>
              <a:rPr lang="ru-RU" sz="2400" dirty="0" smtClean="0">
                <a:solidFill>
                  <a:schemeClr val="tx1"/>
                </a:solidFill>
              </a:rPr>
              <a:t> наименование </a:t>
            </a:r>
            <a:r>
              <a:rPr lang="ru-RU" sz="2400" dirty="0">
                <a:solidFill>
                  <a:schemeClr val="tx1"/>
                </a:solidFill>
              </a:rPr>
              <a:t>и количество ЭМ. 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1547664" y="3212976"/>
            <a:ext cx="1800200" cy="1152128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074" name="Picture 2" descr="C:\ДНЕПРОВСКАЯ_ДОКУМЕ6НТЫ_\Документы ГИА\ПОДГОТОВКА СПЕЦИАЛИСТОВ\СПЕЦИАЛИСТЫ\4_организаторы_ППЭ\245486879-kisspng-gauz-bryanskiy-kliniko-diagnosticheskiy-tsentr-e-attention-5b2496f7a12bc8.53113364152912459966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797" y="3285706"/>
            <a:ext cx="993933" cy="8614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ДНЕПРОВСКАЯ_ДОКУМЕ6НТЫ_\Документы ГИА\ПОДГОТОВКА СПЕЦИАЛИСТОВ\СПЕЦИАЛИСТЫ\4_организаторы_ППЭ\Форма ОГЭ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533" y="2430711"/>
            <a:ext cx="3672409" cy="25713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19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2" name="Text Box 4"/>
          <p:cNvSpPr txBox="1">
            <a:spLocks noChangeArrowheads="1"/>
          </p:cNvSpPr>
          <p:nvPr/>
        </p:nvSpPr>
        <p:spPr bwMode="auto">
          <a:xfrm>
            <a:off x="216799" y="260648"/>
            <a:ext cx="8593996" cy="690922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144000" rIns="90000" bIns="144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6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Передача  материалов </a:t>
            </a:r>
            <a:r>
              <a:rPr lang="ru-RU" sz="2600" b="1" i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руководителю ППЭ </a:t>
            </a:r>
            <a:r>
              <a:rPr lang="ru-RU" sz="2600" b="1" i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</a:p>
        </p:txBody>
      </p:sp>
      <p:sp>
        <p:nvSpPr>
          <p:cNvPr id="386053" name="Text Box 5"/>
          <p:cNvSpPr txBox="1">
            <a:spLocks noChangeArrowheads="1"/>
          </p:cNvSpPr>
          <p:nvPr/>
        </p:nvSpPr>
        <p:spPr bwMode="auto">
          <a:xfrm>
            <a:off x="686383" y="1412776"/>
            <a:ext cx="7632848" cy="1695437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  <a:effectLst/>
          <a:extLst/>
        </p:spPr>
        <p:txBody>
          <a:bodyPr wrap="square" lIns="90000" tIns="108000" rIns="90000" bIns="108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ru-RU" sz="2400" dirty="0">
                <a:solidFill>
                  <a:schemeClr val="tx1"/>
                </a:solidFill>
              </a:rPr>
              <a:t>Все собранные материалы организаторы в аудитории </a:t>
            </a:r>
          </a:p>
          <a:p>
            <a:r>
              <a:rPr lang="ru-RU" sz="2400" dirty="0">
                <a:solidFill>
                  <a:schemeClr val="tx1"/>
                </a:solidFill>
              </a:rPr>
              <a:t>передают руководителю ППЭ, в </a:t>
            </a:r>
            <a:r>
              <a:rPr lang="ru-RU" sz="2400" dirty="0" err="1">
                <a:solidFill>
                  <a:schemeClr val="tx1"/>
                </a:solidFill>
              </a:rPr>
              <a:t>т.ч</a:t>
            </a:r>
            <a:r>
              <a:rPr lang="ru-RU" sz="2400" dirty="0">
                <a:solidFill>
                  <a:schemeClr val="tx1"/>
                </a:solidFill>
              </a:rPr>
              <a:t>. запечатанный возвратный доставочный пакет с экзаменационными бланками ответов участников </a:t>
            </a:r>
            <a:r>
              <a:rPr lang="ru-RU" sz="2400" dirty="0" smtClean="0">
                <a:solidFill>
                  <a:schemeClr val="tx1"/>
                </a:solidFill>
              </a:rPr>
              <a:t>ОГЭ (ГВЭ).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18343" y="3791463"/>
            <a:ext cx="74037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Организаторы в аудитории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покидают </a:t>
            </a:r>
            <a:r>
              <a:rPr lang="ru-RU" sz="2400" dirty="0" smtClean="0">
                <a:solidFill>
                  <a:schemeClr val="tx1"/>
                </a:solidFill>
              </a:rPr>
              <a:t>ППЭ после </a:t>
            </a:r>
            <a:r>
              <a:rPr lang="ru-RU" sz="2400" dirty="0">
                <a:solidFill>
                  <a:schemeClr val="tx1"/>
                </a:solidFill>
              </a:rPr>
              <a:t>передачи всех материалов, 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оформления протоколов и </a:t>
            </a:r>
            <a:r>
              <a:rPr lang="ru-RU" sz="2400" dirty="0">
                <a:solidFill>
                  <a:schemeClr val="tx1"/>
                </a:solidFill>
              </a:rPr>
              <a:t>только </a:t>
            </a:r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по </a:t>
            </a:r>
            <a:r>
              <a:rPr lang="ru-RU" sz="2400" dirty="0">
                <a:solidFill>
                  <a:schemeClr val="tx1"/>
                </a:solidFill>
              </a:rPr>
              <a:t>разрешению руководителя ППЭ.</a:t>
            </a:r>
          </a:p>
        </p:txBody>
      </p:sp>
      <p:pic>
        <p:nvPicPr>
          <p:cNvPr id="4098" name="Picture 2" descr="C:\ДНЕПРОВСКАЯ_ДОКУМЕ6НТЫ_\Документы ГИА\ПОДГОТОВКА СПЕЦИАЛИСТОВ\СПЕЦИАЛИСТЫ\4_организаторы_ППЭ\eed5a99de4cf596628b60cc70a3586cd_b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79" y="4073486"/>
            <a:ext cx="936104" cy="105193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5407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7" name="Rectangle 7"/>
          <p:cNvSpPr>
            <a:spLocks noChangeArrowheads="1"/>
          </p:cNvSpPr>
          <p:nvPr/>
        </p:nvSpPr>
        <p:spPr bwMode="auto">
          <a:xfrm>
            <a:off x="526707" y="1628800"/>
            <a:ext cx="8034111" cy="3196863"/>
          </a:xfrm>
          <a:prstGeom prst="rect">
            <a:avLst/>
          </a:prstGeom>
          <a:solidFill>
            <a:srgbClr val="F3F7FB"/>
          </a:solidFill>
          <a:ln w="12700">
            <a:solidFill>
              <a:srgbClr val="0070C0"/>
            </a:solidFill>
            <a:miter lim="800000"/>
            <a:headEnd/>
            <a:tailEnd/>
          </a:ln>
          <a:effectLst/>
          <a:extLst/>
        </p:spPr>
        <p:txBody>
          <a:bodyPr wrap="none" lIns="90000" tIns="46800" rIns="90000" bIns="46800" anchor="ctr"/>
          <a:lstStyle/>
          <a:p>
            <a:pPr marL="457200" indent="-457200" algn="l">
              <a:buClr>
                <a:schemeClr val="tx1"/>
              </a:buClr>
              <a:buSzPct val="99000"/>
              <a:buFont typeface="Wingdings" pitchFamily="2" charset="2"/>
              <a:buChar char="ü"/>
            </a:pP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Контролировать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организованный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выход из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ППЭ </a:t>
            </a:r>
            <a:endParaRPr lang="ru-RU" sz="2000" dirty="0" smtClean="0">
              <a:solidFill>
                <a:schemeClr val="tx1"/>
              </a:solidFill>
              <a:latin typeface="Cambria" pitchFamily="18" charset="0"/>
            </a:endParaRPr>
          </a:p>
          <a:p>
            <a:pPr algn="l">
              <a:buClr>
                <a:schemeClr val="tx1"/>
              </a:buClr>
              <a:buSzPct val="99000"/>
            </a:pP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       участников ГИА, завершивших экзамен;</a:t>
            </a:r>
          </a:p>
          <a:p>
            <a:pPr algn="l">
              <a:buClr>
                <a:schemeClr val="tx1"/>
              </a:buClr>
              <a:buSzPct val="99000"/>
            </a:pPr>
            <a:endParaRPr lang="ru-RU" sz="10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342900" indent="-342900" algn="l">
              <a:buClr>
                <a:schemeClr val="tx1"/>
              </a:buClr>
              <a:buSzPct val="99000"/>
              <a:buFont typeface="Wingdings" pitchFamily="2" charset="2"/>
              <a:buChar char="ü"/>
            </a:pP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</a:rPr>
              <a:t>В</a:t>
            </a:r>
            <a:r>
              <a:rPr lang="ru-RU" sz="2000" b="1" i="1" dirty="0" smtClean="0">
                <a:solidFill>
                  <a:schemeClr val="tx1"/>
                </a:solidFill>
                <a:latin typeface="Cambria" pitchFamily="18" charset="0"/>
              </a:rPr>
              <a:t>ыполнять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все указания руководителя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ППЭ и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члена ГЭК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,</a:t>
            </a:r>
          </a:p>
          <a:p>
            <a:pPr algn="l">
              <a:buClr>
                <a:schemeClr val="tx1"/>
              </a:buClr>
              <a:buSzPct val="99000"/>
            </a:pP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     оказывая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содействие в решении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ситуаций, не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предусмотренных </a:t>
            </a:r>
            <a:endParaRPr lang="ru-RU" sz="2000" dirty="0" smtClean="0">
              <a:solidFill>
                <a:schemeClr val="tx1"/>
              </a:solidFill>
              <a:latin typeface="Cambria" pitchFamily="18" charset="0"/>
            </a:endParaRPr>
          </a:p>
          <a:p>
            <a:pPr algn="l">
              <a:buClr>
                <a:schemeClr val="tx1"/>
              </a:buClr>
              <a:buSzPct val="99000"/>
            </a:pP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     настоящей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инструкцией.</a:t>
            </a:r>
            <a:endParaRPr lang="ru-RU" sz="2000" dirty="0" smtClean="0">
              <a:solidFill>
                <a:schemeClr val="tx1"/>
              </a:solidFill>
              <a:latin typeface="Cambria" pitchFamily="18" charset="0"/>
            </a:endParaRPr>
          </a:p>
          <a:p>
            <a:pPr algn="l">
              <a:buClr>
                <a:schemeClr val="tx1"/>
              </a:buClr>
              <a:buSzPct val="99000"/>
            </a:pPr>
            <a:endParaRPr lang="ru-RU" sz="10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342900" indent="-342900" algn="l">
              <a:buClr>
                <a:schemeClr val="tx1"/>
              </a:buClr>
              <a:buFont typeface="Wingdings" pitchFamily="2" charset="2"/>
              <a:buChar char="ü"/>
            </a:pPr>
            <a:r>
              <a:rPr lang="ru-RU" sz="2000" b="1" i="1" dirty="0" smtClean="0">
                <a:solidFill>
                  <a:schemeClr val="tx1"/>
                </a:solidFill>
                <a:latin typeface="Cambria" pitchFamily="18" charset="0"/>
              </a:rPr>
              <a:t>После </a:t>
            </a:r>
            <a:r>
              <a:rPr lang="ru-RU" sz="2000" b="1" i="1" dirty="0">
                <a:solidFill>
                  <a:schemeClr val="tx1"/>
                </a:solidFill>
                <a:latin typeface="Cambria" pitchFamily="18" charset="0"/>
              </a:rPr>
              <a:t>завершения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экзамена организаторы </a:t>
            </a:r>
            <a:endParaRPr lang="ru-RU" sz="2000" dirty="0" smtClean="0">
              <a:solidFill>
                <a:schemeClr val="tx1"/>
              </a:solidFill>
              <a:latin typeface="Cambria" pitchFamily="18" charset="0"/>
            </a:endParaRPr>
          </a:p>
          <a:p>
            <a:pPr algn="l">
              <a:buClr>
                <a:schemeClr val="tx1"/>
              </a:buClr>
            </a:pP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    вне аудитории покидают ППЭ по разрешению</a:t>
            </a:r>
          </a:p>
          <a:p>
            <a:pPr algn="l">
              <a:buClr>
                <a:schemeClr val="tx1"/>
              </a:buClr>
            </a:pP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     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руководителя ППЭ.</a:t>
            </a:r>
          </a:p>
          <a:p>
            <a:pPr algn="l">
              <a:buClr>
                <a:schemeClr val="accent2">
                  <a:lumMod val="75000"/>
                </a:schemeClr>
              </a:buClr>
            </a:pPr>
            <a:endParaRPr lang="ru-RU" sz="24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276039" y="332656"/>
            <a:ext cx="8535448" cy="871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Times New Roman" pitchFamily="18" charset="0"/>
                <a:ea typeface="MS Gothic" charset="-128"/>
              </a:defRPr>
            </a:lvl9pPr>
          </a:lstStyle>
          <a:p>
            <a:pPr eaLnBrk="1" hangingPunct="1"/>
            <a:r>
              <a:rPr lang="ru-RU" sz="2800" b="1" i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На этапе завершения экзамена </a:t>
            </a:r>
            <a:endParaRPr lang="ru-RU" sz="2800" b="1" i="1" dirty="0" smtClean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  <a:p>
            <a:pPr eaLnBrk="1" hangingPunct="1"/>
            <a:r>
              <a:rPr lang="ru-RU" sz="2800" b="1" i="1" dirty="0" smtClean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организаторы  вне аудитории </a:t>
            </a:r>
            <a:r>
              <a:rPr lang="ru-RU" sz="2800" b="1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должны</a:t>
            </a:r>
            <a:endParaRPr lang="ru-RU" sz="2400" b="1" i="1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ДНЕПРОВСКАЯ_ДОКУМЕ6НТЫ_\Документы ГИА\ПОДГОТОВКА СПЕЦИАЛИСТОВ\СПЕЦИАЛИСТЫ\организаторыППЭ\15338230513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318" y="3789040"/>
            <a:ext cx="2777527" cy="28908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0122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31967</TotalTime>
  <Words>4504</Words>
  <Application>Microsoft Office PowerPoint</Application>
  <PresentationFormat>Экран (4:3)</PresentationFormat>
  <Paragraphs>750</Paragraphs>
  <Slides>71</Slides>
  <Notes>70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83" baseType="lpstr">
      <vt:lpstr>Arial Unicode MS</vt:lpstr>
      <vt:lpstr>MS Gothic</vt:lpstr>
      <vt:lpstr>Arial</vt:lpstr>
      <vt:lpstr>Arial Narrow</vt:lpstr>
      <vt:lpstr>Calibri</vt:lpstr>
      <vt:lpstr>Cambria</vt:lpstr>
      <vt:lpstr>Century Schoolbook</vt:lpstr>
      <vt:lpstr>Gill Sans MT</vt:lpstr>
      <vt:lpstr>Times New Roman</vt:lpstr>
      <vt:lpstr>Wingdings</vt:lpstr>
      <vt:lpstr>Wingdings 2</vt:lpstr>
      <vt:lpstr>Эркер</vt:lpstr>
      <vt:lpstr>Государственная итоговая аттестация  по образовательным программам основного общего образования </vt:lpstr>
      <vt:lpstr>Презентация PowerPoint</vt:lpstr>
      <vt:lpstr>Презентация PowerPoint</vt:lpstr>
      <vt:lpstr>Это надо знать!</vt:lpstr>
      <vt:lpstr>Презентация PowerPoint</vt:lpstr>
      <vt:lpstr>Презентация PowerPoint</vt:lpstr>
      <vt:lpstr>Презентация PowerPoint</vt:lpstr>
      <vt:lpstr>Организаторам в ППЭ запрещается: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</vt:lpstr>
      <vt:lpstr>  </vt:lpstr>
      <vt:lpstr>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Лариса</dc:creator>
  <cp:lastModifiedBy>DEXPPC</cp:lastModifiedBy>
  <cp:revision>1999</cp:revision>
  <cp:lastPrinted>2021-04-05T07:12:53Z</cp:lastPrinted>
  <dcterms:created xsi:type="dcterms:W3CDTF">1601-01-01T00:00:00Z</dcterms:created>
  <dcterms:modified xsi:type="dcterms:W3CDTF">2025-03-21T08:11:14Z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